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theme/themeOverride5.xml" ContentType="application/vnd.openxmlformats-officedocument.themeOverride+xml"/>
  <Override PartName="/ppt/drawings/drawing11.xml" ContentType="application/vnd.openxmlformats-officedocument.drawingml.chartshapes+xml"/>
  <Override PartName="/ppt/charts/chart17.xml" ContentType="application/vnd.openxmlformats-officedocument.drawingml.chart+xml"/>
  <Override PartName="/ppt/theme/themeOverride6.xml" ContentType="application/vnd.openxmlformats-officedocument.themeOverride+xml"/>
  <Override PartName="/ppt/drawings/drawing12.xml" ContentType="application/vnd.openxmlformats-officedocument.drawingml.chartshape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8"/>
  </p:notesMasterIdLst>
  <p:sldIdLst>
    <p:sldId id="294" r:id="rId3"/>
    <p:sldId id="295" r:id="rId4"/>
    <p:sldId id="270" r:id="rId5"/>
    <p:sldId id="272" r:id="rId6"/>
    <p:sldId id="299" r:id="rId7"/>
    <p:sldId id="300" r:id="rId8"/>
    <p:sldId id="298" r:id="rId9"/>
    <p:sldId id="292" r:id="rId10"/>
    <p:sldId id="301" r:id="rId11"/>
    <p:sldId id="290" r:id="rId12"/>
    <p:sldId id="302" r:id="rId13"/>
    <p:sldId id="277" r:id="rId14"/>
    <p:sldId id="297" r:id="rId15"/>
    <p:sldId id="291" r:id="rId16"/>
    <p:sldId id="267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" initials="A" lastIdx="0" clrIdx="0">
    <p:extLst>
      <p:ext uri="{19B8F6BF-5375-455C-9EA6-DF929625EA0E}">
        <p15:presenceInfo xmlns:p15="http://schemas.microsoft.com/office/powerpoint/2012/main" userId="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2DC"/>
    <a:srgbClr val="AEA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6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7891554249953"/>
          <c:y val="0.21488860132267401"/>
          <c:w val="0.7706065487673085"/>
          <c:h val="0.68878008531612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Владимир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97-4A2F-876B-97FCC112B9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97-4A2F-876B-97FCC112B9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97-4A2F-876B-97FCC112B97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97-4A2F-876B-97FCC112B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По иным основаниям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1-49BD-9510-1F787E283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37"/>
        <c:axId val="176376832"/>
        <c:axId val="176468736"/>
      </c:barChart>
      <c:catAx>
        <c:axId val="17637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468736"/>
        <c:crosses val="autoZero"/>
        <c:auto val="1"/>
        <c:lblAlgn val="ctr"/>
        <c:lblOffset val="100"/>
        <c:noMultiLvlLbl val="0"/>
      </c:catAx>
      <c:valAx>
        <c:axId val="176468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376832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 готовности  муниципальных образований  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Владимирской области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698850549757219E-2"/>
          <c:y val="0.22698697509211466"/>
          <c:w val="0.92602298900485558"/>
          <c:h val="0.58567281698812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2-481B-A39F-CB6A1172E3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2-481B-A39F-CB6A1172E3DB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Владимирская область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2-481B-A39F-CB6A1172E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3"/>
        <c:axId val="184872320"/>
        <c:axId val="185078912"/>
      </c:barChart>
      <c:catAx>
        <c:axId val="1848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78912"/>
        <c:crosses val="autoZero"/>
        <c:auto val="1"/>
        <c:lblAlgn val="ctr"/>
        <c:lblOffset val="100"/>
        <c:noMultiLvlLbl val="0"/>
      </c:catAx>
      <c:valAx>
        <c:axId val="185078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8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Ивановской</a:t>
            </a:r>
            <a:r>
              <a:rPr lang="ru-RU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к отопительному периоду 2024-2025 гг.</a:t>
            </a:r>
          </a:p>
        </c:rich>
      </c:tx>
      <c:layout>
        <c:manualLayout>
          <c:xMode val="edge"/>
          <c:yMode val="edge"/>
          <c:x val="0.16878413486412203"/>
          <c:y val="2.7714204594551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Ивановскойобласти к ОЗП 2024-2025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8.95017080455172E-2"/>
                  <c:y val="-1.29461574504396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43 (86%)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8DD-467A-8FE6-8354FC3571D8}"/>
                </c:ext>
              </c:extLst>
            </c:dLbl>
            <c:dLbl>
              <c:idx val="1"/>
              <c:layout>
                <c:manualLayout>
                  <c:x val="-1.2814439377497731E-2"/>
                  <c:y val="2.6266004327123839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(14%)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8DD-467A-8FE6-8354FC3571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признаны готовыми к отопительному периоду</c:v>
                </c:pt>
                <c:pt idx="1">
                  <c:v>признаны неготовыми к отопительному периоду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 готовности  муниципальных образований  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698850549757219E-2"/>
          <c:y val="0.22698697509211466"/>
          <c:w val="0.92602298900485558"/>
          <c:h val="0.58567281698812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2-481B-A39F-CB6A1172E3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2-481B-A39F-CB6A1172E3DB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Ивановская область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2-481B-A39F-CB6A1172E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3"/>
        <c:axId val="185257344"/>
        <c:axId val="185267328"/>
      </c:barChart>
      <c:catAx>
        <c:axId val="18525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267328"/>
        <c:crosses val="autoZero"/>
        <c:auto val="1"/>
        <c:lblAlgn val="ctr"/>
        <c:lblOffset val="100"/>
        <c:noMultiLvlLbl val="0"/>
      </c:catAx>
      <c:valAx>
        <c:axId val="185267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25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24464477491932E-2"/>
          <c:y val="0.10776604743722443"/>
          <c:w val="0.89897409059812095"/>
          <c:h val="0.651155854477707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Владимир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57783414136018E-3"/>
                  <c:y val="-1.26600631745585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47</a:t>
                    </a:r>
                  </a:p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050762681215091E-2"/>
                      <c:h val="6.63900005671408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BD63-46FE-A83C-469AD33C6F6B}"/>
                </c:ext>
              </c:extLst>
            </c:dLbl>
            <c:dLbl>
              <c:idx val="1"/>
              <c:layout>
                <c:manualLayout>
                  <c:x val="-7.5586839557509498E-3"/>
                  <c:y val="3.65407742219675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3-46FE-A83C-469AD33C6F6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3-46FE-A83C-469AD33C6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46208"/>
        <c:axId val="186447744"/>
      </c:barChart>
      <c:catAx>
        <c:axId val="186446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447744"/>
        <c:crosses val="autoZero"/>
        <c:auto val="1"/>
        <c:lblAlgn val="ctr"/>
        <c:lblOffset val="100"/>
        <c:noMultiLvlLbl val="0"/>
      </c:catAx>
      <c:valAx>
        <c:axId val="186447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4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7312610548151E-2"/>
          <c:y val="0.13066572844532637"/>
          <c:w val="0.35503142433810575"/>
          <c:h val="0.60249429539186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теплоснабжения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7E-3"/>
                  <c:y val="-3.26523173838384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63-46FE-A83C-469AD33C6F6B}"/>
                </c:ext>
              </c:extLst>
            </c:dLbl>
            <c:dLbl>
              <c:idx val="1"/>
              <c:layout>
                <c:manualLayout>
                  <c:x val="-7.5586839557509498E-3"/>
                  <c:y val="3.65407742219675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3-46FE-A83C-469AD33C6F6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3-46FE-A83C-469AD33C6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Объектов электросетевого хозяйства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4BD-46F6-8347-A9A6387C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63-46FE-A83C-469AD33C6F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Жилые дома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4BD-46F6-8347-A9A6387C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D-46F6-8347-A9A6387C2D6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Электроустановки потребителей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4BD-46F6-8347-A9A6387C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BD-46F6-8347-A9A6387C2D6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Социально-значимые объекты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4BD-46F6-8347-A9A6387C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BD-46F6-8347-A9A6387C2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774080"/>
        <c:axId val="189800448"/>
      </c:barChart>
      <c:catAx>
        <c:axId val="189774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9800448"/>
        <c:crosses val="autoZero"/>
        <c:auto val="1"/>
        <c:lblAlgn val="ctr"/>
        <c:lblOffset val="100"/>
        <c:noMultiLvlLbl val="0"/>
      </c:catAx>
      <c:valAx>
        <c:axId val="189800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77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174001434939227E-2"/>
          <c:y val="0.74252044958893471"/>
          <c:w val="0.84535648687009868"/>
          <c:h val="0.20881795831376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451437898385126"/>
          <c:y val="0.41118549465331039"/>
          <c:w val="0.40777738091406246"/>
          <c:h val="0.35346144171743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теплоснабжения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7E-3"/>
                  <c:y val="-3.26523173838384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ADD-4CAD-A7A9-06E44D3129B1}"/>
                </c:ext>
              </c:extLst>
            </c:dLbl>
            <c:dLbl>
              <c:idx val="1"/>
              <c:layout>
                <c:manualLayout>
                  <c:x val="-7.5586839557509498E-3"/>
                  <c:y val="3.65407742219675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D-4CAD-A7A9-06E44D3129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D-4CAD-A7A9-06E44D312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DD-4CAD-A7A9-06E44D3129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Объектов электросетевого хозяйства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ADD-4CAD-A7A9-06E44D312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DD-4CAD-A7A9-06E44D3129B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Жилые дома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ADD-4CAD-A7A9-06E44D312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DD-4CAD-A7A9-06E44D3129B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Электроустановки потребителей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ADD-4CAD-A7A9-06E44D312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ADD-4CAD-A7A9-06E44D3129B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Социально-значимые объекты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ADD-4CAD-A7A9-06E44D312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ADD-4CAD-A7A9-06E44D312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54688"/>
        <c:axId val="189968768"/>
      </c:barChart>
      <c:catAx>
        <c:axId val="189954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9968768"/>
        <c:crosses val="autoZero"/>
        <c:auto val="1"/>
        <c:lblAlgn val="ctr"/>
        <c:lblOffset val="100"/>
        <c:noMultiLvlLbl val="0"/>
      </c:catAx>
      <c:valAx>
        <c:axId val="189968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9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672301311603244E-2"/>
          <c:y val="9.8149470744369E-2"/>
          <c:w val="0.93484910058726423"/>
          <c:h val="0.70370398622047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874470045989348E-3"/>
                  <c:y val="1.794032682734426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376-40DB-BF19-738E02556E40}"/>
                </c:ext>
              </c:extLst>
            </c:dLbl>
            <c:dLbl>
              <c:idx val="1"/>
              <c:layout>
                <c:manualLayout>
                  <c:x val="-2.0626197963001672E-3"/>
                  <c:y val="-4.47562119580860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76-40DB-BF19-738E02556E40}"/>
                </c:ext>
              </c:extLst>
            </c:dLbl>
            <c:dLbl>
              <c:idx val="2"/>
              <c:layout>
                <c:manualLayout>
                  <c:x val="-1.0100819017237722E-2"/>
                  <c:y val="-2.91634243319013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7BE-465F-B2A7-3CE1766AC4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Проведена проверка знаний в области энергетического надзора</c:v>
                </c:pt>
                <c:pt idx="1">
                  <c:v>Получили неудовлетворительную оценку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2599</c:v>
                </c:pt>
                <c:pt idx="1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87200"/>
        <c:axId val="189188736"/>
      </c:barChart>
      <c:catAx>
        <c:axId val="18918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9188736"/>
        <c:crosses val="autoZero"/>
        <c:auto val="1"/>
        <c:lblAlgn val="ctr"/>
        <c:lblOffset val="100"/>
        <c:noMultiLvlLbl val="0"/>
      </c:catAx>
      <c:valAx>
        <c:axId val="189188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18720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44701786947419"/>
          <c:y val="0.10249911235544534"/>
          <c:w val="0.85882124208421284"/>
          <c:h val="0.66116404341290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Иваново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874470045989348E-3"/>
                  <c:y val="1.794032682734426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A6D-431B-93EB-7130DF9B1487}"/>
                </c:ext>
              </c:extLst>
            </c:dLbl>
            <c:dLbl>
              <c:idx val="1"/>
              <c:layout>
                <c:manualLayout>
                  <c:x val="-2.0626197963001672E-3"/>
                  <c:y val="-4.47562119580860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6D-431B-93EB-7130DF9B1487}"/>
                </c:ext>
              </c:extLst>
            </c:dLbl>
            <c:dLbl>
              <c:idx val="2"/>
              <c:layout>
                <c:manualLayout>
                  <c:x val="-1.0100819017237722E-2"/>
                  <c:y val="-2.91634243319013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A6D-431B-93EB-7130DF9B1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Проведена проверка знаний в области энергетического надзора</c:v>
                </c:pt>
                <c:pt idx="1">
                  <c:v>Получили неудовлетворительную оценку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2090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6D-431B-93EB-7130DF9B1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159872"/>
        <c:axId val="190194432"/>
      </c:barChart>
      <c:catAx>
        <c:axId val="19015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194432"/>
        <c:crosses val="autoZero"/>
        <c:auto val="1"/>
        <c:lblAlgn val="ctr"/>
        <c:lblOffset val="100"/>
        <c:noMultiLvlLbl val="0"/>
      </c:catAx>
      <c:valAx>
        <c:axId val="190194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0159872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7891554249953"/>
          <c:y val="0.41497736350677922"/>
          <c:w val="0.77060654876730861"/>
          <c:h val="0.45816935205207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97-4A2F-876B-97FCC112B9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97-4A2F-876B-97FCC112B9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97-4A2F-876B-97FCC112B97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97-4A2F-876B-97FCC112B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По иным основаниям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1-49BD-9510-1F787E283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37"/>
        <c:axId val="183026816"/>
        <c:axId val="183028352"/>
      </c:barChart>
      <c:catAx>
        <c:axId val="1830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028352"/>
        <c:crosses val="autoZero"/>
        <c:auto val="1"/>
        <c:lblAlgn val="ctr"/>
        <c:lblOffset val="100"/>
        <c:noMultiLvlLbl val="0"/>
      </c:catAx>
      <c:valAx>
        <c:axId val="183028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026816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354322280608076E-2"/>
          <c:y val="0.19711252321170661"/>
          <c:w val="0.87360633764707218"/>
          <c:h val="0.54308201866459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Владимир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975444939746055E-3"/>
                  <c:y val="-9.874736140428844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376-40DB-BF19-738E02556E40}"/>
                </c:ext>
              </c:extLst>
            </c:dLbl>
            <c:dLbl>
              <c:idx val="1"/>
              <c:layout>
                <c:manualLayout>
                  <c:x val="6.2975444939745474E-3"/>
                  <c:y val="-2.06818686812576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76-40DB-BF19-738E02556E40}"/>
                </c:ext>
              </c:extLst>
            </c:dLbl>
            <c:dLbl>
              <c:idx val="2"/>
              <c:layout>
                <c:manualLayout>
                  <c:x val="-4.9476189157056753E-3"/>
                  <c:y val="-7.054771692034233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376-40DB-BF19-738E02556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отношении юридических лиц</c:v>
                </c:pt>
                <c:pt idx="1">
                  <c:v>Количество протоколов временного запрета деятельности</c:v>
                </c:pt>
                <c:pt idx="2">
                  <c:v>В отношении должностных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059968"/>
        <c:axId val="183061888"/>
      </c:barChart>
      <c:catAx>
        <c:axId val="1830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83061888"/>
        <c:crosses val="autoZero"/>
        <c:auto val="1"/>
        <c:lblAlgn val="ctr"/>
        <c:lblOffset val="100"/>
        <c:noMultiLvlLbl val="0"/>
      </c:catAx>
      <c:valAx>
        <c:axId val="18306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059968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1432142508687E-2"/>
          <c:y val="0.18749234617677493"/>
          <c:w val="0.87360633764707218"/>
          <c:h val="0.54308201866459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Иваново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975444939746055E-3"/>
                  <c:y val="-9.874736140428844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376-40DB-BF19-738E02556E40}"/>
                </c:ext>
              </c:extLst>
            </c:dLbl>
            <c:dLbl>
              <c:idx val="1"/>
              <c:layout>
                <c:manualLayout>
                  <c:x val="6.2975444939745474E-3"/>
                  <c:y val="-2.06818686812576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76-40DB-BF19-738E02556E40}"/>
                </c:ext>
              </c:extLst>
            </c:dLbl>
            <c:dLbl>
              <c:idx val="2"/>
              <c:layout>
                <c:manualLayout>
                  <c:x val="-4.9476189157056753E-3"/>
                  <c:y val="-7.054771692034233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376-40DB-BF19-738E02556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отношении юридических лиц</c:v>
                </c:pt>
                <c:pt idx="1">
                  <c:v>Количество протоколов временного запрета деятельности</c:v>
                </c:pt>
                <c:pt idx="2">
                  <c:v>В отношении должностных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046144"/>
        <c:axId val="183048064"/>
      </c:barChart>
      <c:catAx>
        <c:axId val="18304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83048064"/>
        <c:crosses val="autoZero"/>
        <c:auto val="1"/>
        <c:lblAlgn val="ctr"/>
        <c:lblOffset val="100"/>
        <c:noMultiLvlLbl val="0"/>
      </c:catAx>
      <c:valAx>
        <c:axId val="183048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04614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24"/>
          <c:w val="0.50468704292795186"/>
          <c:h val="0.68929127607642904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08352"/>
        <c:axId val="183657600"/>
        <c:axId val="0"/>
      </c:bar3DChart>
      <c:catAx>
        <c:axId val="183108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657600"/>
        <c:crosses val="autoZero"/>
        <c:auto val="1"/>
        <c:lblAlgn val="ctr"/>
        <c:lblOffset val="100"/>
        <c:noMultiLvlLbl val="0"/>
      </c:catAx>
      <c:valAx>
        <c:axId val="18365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10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24"/>
          <c:w val="0.50468704292795186"/>
          <c:h val="0.68929127607642904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659904"/>
        <c:axId val="183969280"/>
        <c:axId val="0"/>
      </c:bar3DChart>
      <c:catAx>
        <c:axId val="183659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969280"/>
        <c:crosses val="autoZero"/>
        <c:auto val="1"/>
        <c:lblAlgn val="ctr"/>
        <c:lblOffset val="100"/>
        <c:noMultiLvlLbl val="0"/>
      </c:catAx>
      <c:valAx>
        <c:axId val="183969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65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182759826296561E-2"/>
          <c:y val="2.3183036666931833E-2"/>
          <c:w val="0.87298038855028826"/>
          <c:h val="0.75570421494835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Владимир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785644437905301E-3"/>
                  <c:y val="-1.89827573347307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76A-4FA4-8E84-E33BF1D0CB23}"/>
                </c:ext>
              </c:extLst>
            </c:dLbl>
            <c:dLbl>
              <c:idx val="1"/>
              <c:layout>
                <c:manualLayout>
                  <c:x val="-3.7900509002854301E-3"/>
                  <c:y val="-1.0099711143206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8A3-4113-ADE6-7BBA358F9646}"/>
                </c:ext>
              </c:extLst>
            </c:dLbl>
            <c:dLbl>
              <c:idx val="2"/>
              <c:layout>
                <c:manualLayout>
                  <c:x val="8.1139769954251956E-3"/>
                  <c:y val="3.064286716258440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2581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09864256713512E-2"/>
                      <c:h val="0.1234610878005107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7376-40DB-BF19-738E02556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Информирование </c:v>
                </c:pt>
                <c:pt idx="1">
                  <c:v>Объявление предостережений</c:v>
                </c:pt>
                <c:pt idx="2">
                  <c:v>Иформирование</c:v>
                </c:pt>
                <c:pt idx="3">
                  <c:v>Объявление предостережений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2845</c:v>
                </c:pt>
                <c:pt idx="1">
                  <c:v>252</c:v>
                </c:pt>
                <c:pt idx="2">
                  <c:v>2581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024064"/>
        <c:axId val="184079104"/>
      </c:barChart>
      <c:catAx>
        <c:axId val="18402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079104"/>
        <c:crosses val="autoZero"/>
        <c:auto val="1"/>
        <c:lblAlgn val="ctr"/>
        <c:lblOffset val="100"/>
        <c:noMultiLvlLbl val="0"/>
      </c:catAx>
      <c:valAx>
        <c:axId val="184079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02406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6029660368067224"/>
          <c:y val="2.3183036666931833E-2"/>
          <c:w val="0.40011044818843955"/>
          <c:h val="0.7557042149483503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722944"/>
        <c:axId val="184777728"/>
      </c:barChart>
      <c:catAx>
        <c:axId val="18472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777728"/>
        <c:crosses val="autoZero"/>
        <c:auto val="1"/>
        <c:lblAlgn val="ctr"/>
        <c:lblOffset val="100"/>
        <c:noMultiLvlLbl val="0"/>
      </c:catAx>
      <c:valAx>
        <c:axId val="184777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72294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Владимирской</a:t>
            </a:r>
            <a:r>
              <a:rPr lang="ru-RU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к отопительному периоду 2024-2025 гг.</a:t>
            </a:r>
          </a:p>
        </c:rich>
      </c:tx>
      <c:layout>
        <c:manualLayout>
          <c:xMode val="edge"/>
          <c:yMode val="edge"/>
          <c:x val="0.16878413486412203"/>
          <c:y val="2.7714204594551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Владимирской области к ОЗП 2024-2025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8.95017080455172E-2"/>
                  <c:y val="-1.29461574504396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29 (94%)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8DD-467A-8FE6-8354FC3571D8}"/>
                </c:ext>
              </c:extLst>
            </c:dLbl>
            <c:dLbl>
              <c:idx val="1"/>
              <c:layout>
                <c:manualLayout>
                  <c:x val="-1.2814439377497731E-2"/>
                  <c:y val="2.6266004327123839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(6%)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8DD-467A-8FE6-8354FC3571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признаны готовыми к отопительному периоду</c:v>
                </c:pt>
                <c:pt idx="1">
                  <c:v>признаны неготовыми к отопительному периоду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0.70936</cdr:x>
      <cdr:y>0.41915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0"/>
          <a:ext cx="2685223" cy="15696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Владимирская область</a:t>
          </a:r>
        </a:p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Документарных проверок – 0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Выездных проверок – 32</a:t>
          </a:r>
        </a:p>
        <a:p xmlns:a="http://schemas.openxmlformats.org/drawingml/2006/main">
          <a:pPr marL="285750" indent="-285750">
            <a:buFontTx/>
            <a:buChar char="-"/>
          </a:pP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Выявлено – 4438 нарушений обязательных требований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0.1094</cdr:x>
      <cdr:y>0.10673</cdr:y>
    </cdr:from>
    <cdr:to>
      <cdr:x>0.39912</cdr:x>
      <cdr:y>0.18291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B403D4B-0BD7-6F35-ABE8-0630B6D2BBA3}"/>
            </a:ext>
          </a:extLst>
        </cdr:cNvPr>
        <cdr:cNvSpPr txBox="1"/>
      </cdr:nvSpPr>
      <cdr:spPr>
        <a:xfrm xmlns:a="http://schemas.openxmlformats.org/drawingml/2006/main">
          <a:off x="842887" y="473514"/>
          <a:ext cx="2232248" cy="33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Владимирская область</a:t>
          </a:r>
        </a:p>
      </cdr:txBody>
    </cdr:sp>
  </cdr:relSizeAnchor>
  <cdr:relSizeAnchor xmlns:cdr="http://schemas.openxmlformats.org/drawingml/2006/chartDrawing">
    <cdr:from>
      <cdr:x>0.68239</cdr:x>
      <cdr:y>0.11238</cdr:y>
    </cdr:from>
    <cdr:to>
      <cdr:x>0.95342</cdr:x>
      <cdr:y>0.20082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B97CE4D-C0B7-A974-EBB9-214866AB83FF}"/>
            </a:ext>
          </a:extLst>
        </cdr:cNvPr>
        <cdr:cNvSpPr txBox="1"/>
      </cdr:nvSpPr>
      <cdr:spPr>
        <a:xfrm xmlns:a="http://schemas.openxmlformats.org/drawingml/2006/main">
          <a:off x="5257752" y="498588"/>
          <a:ext cx="2088232" cy="392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Ивановская область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0.19298</cdr:x>
      <cdr:y>0.00879</cdr:y>
    </cdr:from>
    <cdr:to>
      <cdr:x>0.73684</cdr:x>
      <cdr:y>0.08092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C0439DF-77CD-61E3-BE1D-546FC78B93D9}"/>
            </a:ext>
          </a:extLst>
        </cdr:cNvPr>
        <cdr:cNvSpPr txBox="1"/>
      </cdr:nvSpPr>
      <cdr:spPr>
        <a:xfrm xmlns:a="http://schemas.openxmlformats.org/drawingml/2006/main">
          <a:off x="792087" y="32966"/>
          <a:ext cx="2232248" cy="270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Владимирская область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0.21569</cdr:x>
      <cdr:y>0.01356</cdr:y>
    </cdr:from>
    <cdr:to>
      <cdr:x>0.96078</cdr:x>
      <cdr:y>0.12144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8553C2F-7D22-19CC-AA93-412E448BF22A}"/>
            </a:ext>
          </a:extLst>
        </cdr:cNvPr>
        <cdr:cNvSpPr txBox="1"/>
      </cdr:nvSpPr>
      <cdr:spPr>
        <a:xfrm xmlns:a="http://schemas.openxmlformats.org/drawingml/2006/main">
          <a:off x="792087" y="52630"/>
          <a:ext cx="2736304" cy="418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Ивановская область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0.70936</cdr:x>
      <cdr:y>0.41915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0"/>
          <a:ext cx="2685208" cy="15696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Ивановская область</a:t>
          </a:r>
        </a:p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Документарных проверок – 0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Выездных проверок – 15</a:t>
          </a:r>
        </a:p>
        <a:p xmlns:a="http://schemas.openxmlformats.org/drawingml/2006/main">
          <a:pPr marL="285750" indent="-285750">
            <a:buFontTx/>
            <a:buChar char="-"/>
          </a:pP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Выявлено – 1366 нарушений обязательных требований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0.10016</cdr:x>
      <cdr:y>0.08929</cdr:y>
    </cdr:from>
    <cdr:to>
      <cdr:x>0.75774</cdr:x>
      <cdr:y>0.17857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6789" y="360040"/>
          <a:ext cx="27363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0.10016</cdr:x>
      <cdr:y>0.08929</cdr:y>
    </cdr:from>
    <cdr:to>
      <cdr:x>0.75774</cdr:x>
      <cdr:y>0.17857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6789" y="360040"/>
          <a:ext cx="27363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0.0207</cdr:x>
      <cdr:y>0.05158</cdr:y>
    </cdr:from>
    <cdr:to>
      <cdr:x>1</cdr:x>
      <cdr:y>0.4078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165452" y="204248"/>
          <a:ext cx="7827435" cy="1410573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обзор нарушений обязательных требований;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 о проведении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самообследования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организационно-технических мероприятий;</a:t>
          </a:r>
        </a:p>
        <a:p xmlns:a="http://schemas.openxmlformats.org/drawingml/2006/main"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 анализ аварийности и травматизма.</a:t>
          </a:r>
        </a:p>
        <a:p xmlns:a="http://schemas.openxmlformats.org/drawingml/2006/main">
          <a:pPr algn="just"/>
          <a:endParaRPr lang="ru-RU" dirty="0"/>
        </a:p>
      </cdr:txBody>
    </cdr:sp>
  </cdr:relSizeAnchor>
  <cdr:relSizeAnchor xmlns:cdr="http://schemas.openxmlformats.org/drawingml/2006/chartDrawing">
    <cdr:from>
      <cdr:x>0.01035</cdr:x>
      <cdr:y>0.5092</cdr:y>
    </cdr:from>
    <cdr:to>
      <cdr:x>0.98965</cdr:x>
      <cdr:y>0.9503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82726" y="2309467"/>
          <a:ext cx="7827435" cy="200059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Объявление предостережений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неудовлетворительной оценки </a:t>
          </a:r>
          <a:b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 проверке знаний;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 техническому состоянию объектов энергетики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0.54564</cdr:x>
      <cdr:y>0.62844</cdr:y>
    </cdr:from>
    <cdr:to>
      <cdr:x>0.73405</cdr:x>
      <cdr:y>0.91063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184" y="2036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0.24786</cdr:x>
      <cdr:y>0.24506</cdr:y>
    </cdr:from>
    <cdr:to>
      <cdr:x>0.35702</cdr:x>
      <cdr:y>0.33633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125" y="909052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87</a:t>
          </a:r>
        </a:p>
      </cdr:txBody>
    </cdr:sp>
  </cdr:relSizeAnchor>
  <cdr:relSizeAnchor xmlns:cdr="http://schemas.openxmlformats.org/drawingml/2006/chartDrawing">
    <cdr:from>
      <cdr:x>0.44432</cdr:x>
      <cdr:y>0.1971</cdr:y>
    </cdr:from>
    <cdr:to>
      <cdr:x>0.55348</cdr:x>
      <cdr:y>0.28837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678124" y="731144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94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0.54564</cdr:x>
      <cdr:y>0.62844</cdr:y>
    </cdr:from>
    <cdr:to>
      <cdr:x>0.73405</cdr:x>
      <cdr:y>0.91063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184" y="2036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0.24786</cdr:x>
      <cdr:y>0.24506</cdr:y>
    </cdr:from>
    <cdr:to>
      <cdr:x>0.35702</cdr:x>
      <cdr:y>0.33633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124" y="909052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86</a:t>
          </a:r>
        </a:p>
      </cdr:txBody>
    </cdr:sp>
  </cdr:relSizeAnchor>
  <cdr:relSizeAnchor xmlns:cdr="http://schemas.openxmlformats.org/drawingml/2006/chartDrawing">
    <cdr:from>
      <cdr:x>0.44481</cdr:x>
      <cdr:y>0.22654</cdr:y>
    </cdr:from>
    <cdr:to>
      <cdr:x>0.55397</cdr:x>
      <cdr:y>0.31781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679969" y="840350"/>
          <a:ext cx="4122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32E2-7EC8-4CB3-81BC-8C413FE88D05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E14E-B37D-4060-8550-F80FC745CC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74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27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2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13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98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10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6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2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6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4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0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7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1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5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14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8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37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62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7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65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6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03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5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6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3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3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884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Основные показатели надзорной деятельности отдела государственного энергетического надзора по Владимирской  </a:t>
            </a:r>
            <a:br>
              <a:rPr lang="ru-RU" b="1" cap="all" dirty="0">
                <a:solidFill>
                  <a:srgbClr val="2D2D8A">
                    <a:lumMod val="75000"/>
                  </a:srgbClr>
                </a:solidFill>
                <a:cs typeface="Arial" charset="0"/>
              </a:rPr>
            </a:br>
            <a:r>
              <a:rPr lang="ru-RU" b="1" cap="all" dirty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и Ивановской областям за 9 месяцев 2024 года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начальника отдела государственного энергетического надзора </a:t>
            </a:r>
            <a:b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Владимирской и Ивановской областям Зайцева Александра Альбертовича</a:t>
            </a:r>
            <a:endParaRPr kumimoji="1" lang="ru-RU" sz="2000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1" y="612646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24 декабря 2024 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8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pPr/>
              <a:t>10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846834"/>
              </p:ext>
            </p:extLst>
          </p:nvPr>
        </p:nvGraphicFramePr>
        <p:xfrm>
          <a:off x="0" y="2274683"/>
          <a:ext cx="4880432" cy="380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863325" y="1598034"/>
            <a:ext cx="797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оценке готовности к отопительному периоду на территории Владимирской области подлежало 31 муниципальное образование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84578626"/>
              </p:ext>
            </p:extLst>
          </p:nvPr>
        </p:nvGraphicFramePr>
        <p:xfrm>
          <a:off x="4932040" y="2422340"/>
          <a:ext cx="3776849" cy="370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032630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pPr/>
              <a:t>11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19008"/>
              </p:ext>
            </p:extLst>
          </p:nvPr>
        </p:nvGraphicFramePr>
        <p:xfrm>
          <a:off x="51608" y="2328725"/>
          <a:ext cx="4880432" cy="380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863325" y="1598034"/>
            <a:ext cx="797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оценке готовности к отопительному периоду на территории Ивановской области подлежало 50 муниципальных образования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38098189"/>
              </p:ext>
            </p:extLst>
          </p:nvPr>
        </p:nvGraphicFramePr>
        <p:xfrm>
          <a:off x="4932040" y="2422340"/>
          <a:ext cx="3776849" cy="370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45555658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/>
              <a:pPr/>
              <a:t>12</a:t>
            </a:fld>
            <a:endParaRPr lang="ru-RU" altLang="ru-RU" sz="1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14584"/>
              </p:ext>
            </p:extLst>
          </p:nvPr>
        </p:nvGraphicFramePr>
        <p:xfrm>
          <a:off x="107504" y="1738312"/>
          <a:ext cx="892899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 решений о согласовании границ охранных зон</a:t>
                      </a:r>
                    </a:p>
                    <a:p>
                      <a:pPr algn="ctr"/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объектов электросетевого хозяйства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30996699"/>
              </p:ext>
            </p:extLst>
          </p:nvPr>
        </p:nvGraphicFramePr>
        <p:xfrm>
          <a:off x="683568" y="3171895"/>
          <a:ext cx="7776864" cy="309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19672" y="282843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92080" y="284056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375089639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>
                <a:solidFill>
                  <a:srgbClr val="000000"/>
                </a:solidFill>
              </a:rPr>
              <a:pPr/>
              <a:t>13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36496"/>
              </p:ext>
            </p:extLst>
          </p:nvPr>
        </p:nvGraphicFramePr>
        <p:xfrm>
          <a:off x="107504" y="1738312"/>
          <a:ext cx="892899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Выдача разрешений на допуск в эксплуатацию новых и реконструированных энергоустановок на территории </a:t>
                      </a:r>
                      <a:br>
                        <a:rPr lang="ru-RU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Владимирской и Ивановской областей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83454810"/>
              </p:ext>
            </p:extLst>
          </p:nvPr>
        </p:nvGraphicFramePr>
        <p:xfrm>
          <a:off x="852487" y="2564904"/>
          <a:ext cx="7777719" cy="44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79CD3CA-4F6C-0E2E-127D-80F8AC21B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057205"/>
              </p:ext>
            </p:extLst>
          </p:nvPr>
        </p:nvGraphicFramePr>
        <p:xfrm>
          <a:off x="826729" y="2376372"/>
          <a:ext cx="7704856" cy="44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3661637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14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2059"/>
              </p:ext>
            </p:extLst>
          </p:nvPr>
        </p:nvGraphicFramePr>
        <p:xfrm>
          <a:off x="251520" y="1628800"/>
          <a:ext cx="86409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0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знаний в области энергетического надзора на территории Владимирской и Ивановской областей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284802775"/>
              </p:ext>
            </p:extLst>
          </p:nvPr>
        </p:nvGraphicFramePr>
        <p:xfrm>
          <a:off x="624151" y="2434247"/>
          <a:ext cx="4104456" cy="375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E24799A9-D8BF-3B7B-D139-408E06A1A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0267938"/>
              </p:ext>
            </p:extLst>
          </p:nvPr>
        </p:nvGraphicFramePr>
        <p:xfrm>
          <a:off x="4860033" y="2381617"/>
          <a:ext cx="3672408" cy="388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7885409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38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489697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</a:rPr>
              <a:t>ПОДНАДЗОРНЫЕ ОБЪЕКТЫ</a:t>
            </a:r>
          </a:p>
          <a:p>
            <a:pPr algn="ctr" fontAlgn="base"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</a:rPr>
              <a:t>Владимирской и Ивановской областей в области энергетического надзора</a:t>
            </a: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Объект 1"/>
          <p:cNvSpPr txBox="1">
            <a:spLocks/>
          </p:cNvSpPr>
          <p:nvPr/>
        </p:nvSpPr>
        <p:spPr bwMode="auto">
          <a:xfrm>
            <a:off x="364462" y="2416541"/>
            <a:ext cx="4207538" cy="4214842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u="sng" dirty="0">
                <a:solidFill>
                  <a:srgbClr val="002060"/>
                </a:solidFill>
                <a:cs typeface="Times New Roman" pitchFamily="18" charset="0"/>
              </a:rPr>
              <a:t>Владимирская область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Число поднадзорных организаций 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 4241</a:t>
            </a:r>
            <a:r>
              <a:rPr lang="ru-RU" sz="5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sz="5600" dirty="0" err="1">
                <a:solidFill>
                  <a:srgbClr val="002060"/>
                </a:solidFill>
                <a:cs typeface="Times New Roman" pitchFamily="18" charset="0"/>
              </a:rPr>
              <a:t>т.ч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. электросетевых организаций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10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 теплоснабжающих организаций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64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Субъектов электроэнергетики, работающих </a:t>
            </a:r>
            <a:br>
              <a:rPr lang="ru-RU" sz="56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в режиме комбинированной выработки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1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Потребителей электрической энергии </a:t>
            </a:r>
            <a:r>
              <a:rPr lang="ru-RU" sz="5600" b="1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ru-RU" sz="56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4231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5600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Из них: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высокого риска –15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значительного риска – 125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среднего риска – 83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умеренного риска – 1787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низкого риска – 2231</a:t>
            </a: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4807131" y="2403566"/>
            <a:ext cx="4032070" cy="4214524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u="sng" dirty="0">
                <a:solidFill>
                  <a:srgbClr val="002060"/>
                </a:solidFill>
                <a:cs typeface="Times New Roman" pitchFamily="18" charset="0"/>
              </a:rPr>
              <a:t>Ивановская область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Число поднадзорных организаций 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 2210</a:t>
            </a:r>
            <a:endParaRPr lang="ru-RU" sz="5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sz="5600" dirty="0" err="1">
                <a:solidFill>
                  <a:srgbClr val="002060"/>
                </a:solidFill>
                <a:cs typeface="Times New Roman" pitchFamily="18" charset="0"/>
              </a:rPr>
              <a:t>т.ч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. электросетевых организаций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9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 теплоснабжающих организаций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125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Субъектов электроэнергетики, работающих </a:t>
            </a:r>
            <a:br>
              <a:rPr lang="ru-RU" sz="56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в режиме комбинированной выработки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– 3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Потребителей электрической энергии </a:t>
            </a:r>
            <a:r>
              <a:rPr lang="ru-RU" sz="5600" b="1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ru-RU" sz="56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5600" b="1" dirty="0">
                <a:solidFill>
                  <a:srgbClr val="C00000"/>
                </a:solidFill>
                <a:cs typeface="Times New Roman" pitchFamily="18" charset="0"/>
              </a:rPr>
              <a:t>2073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5600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Из них: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высокого риска –8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значительного риска – 93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среднего риска – 86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умеренного риска – 1084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333399"/>
                </a:solidFill>
                <a:cs typeface="Times New Roman" pitchFamily="18" charset="0"/>
              </a:rPr>
              <a:t>В категории низкого риска – 939</a:t>
            </a:r>
          </a:p>
        </p:txBody>
      </p:sp>
    </p:spTree>
    <p:extLst>
      <p:ext uri="{BB962C8B-B14F-4D97-AF65-F5344CB8AC3E}">
        <p14:creationId xmlns:p14="http://schemas.microsoft.com/office/powerpoint/2010/main" val="2642350255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378C6-7243-43C5-A3D1-9DDCD211E3E9}" type="slidenum">
              <a:rPr lang="ru-RU" altLang="ru-RU" sz="1600" smtClean="0"/>
              <a:pPr/>
              <a:t>3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51923"/>
              </p:ext>
            </p:extLst>
          </p:nvPr>
        </p:nvGraphicFramePr>
        <p:xfrm>
          <a:off x="237489" y="1516062"/>
          <a:ext cx="87307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контрольных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надзорных) мероприятий в отделе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энергетического надзора Центрального управления 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территориях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Владимирской и Ивановской областей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48505816"/>
              </p:ext>
            </p:extLst>
          </p:nvPr>
        </p:nvGraphicFramePr>
        <p:xfrm>
          <a:off x="498572" y="2636912"/>
          <a:ext cx="3785395" cy="374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82741889"/>
              </p:ext>
            </p:extLst>
          </p:nvPr>
        </p:nvGraphicFramePr>
        <p:xfrm>
          <a:off x="4850875" y="2780928"/>
          <a:ext cx="3785395" cy="374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28878243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4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80182"/>
              </p:ext>
            </p:extLst>
          </p:nvPr>
        </p:nvGraphicFramePr>
        <p:xfrm>
          <a:off x="251520" y="1628800"/>
          <a:ext cx="86409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348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административных наказаний, наложенных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 проведённых проверок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государственным энергетическим надзором Центрального управления Ростехнадзора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территориях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Владимирской и Ивановской областей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429245067"/>
              </p:ext>
            </p:extLst>
          </p:nvPr>
        </p:nvGraphicFramePr>
        <p:xfrm>
          <a:off x="626819" y="2564904"/>
          <a:ext cx="416120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626819" y="264043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24518148"/>
              </p:ext>
            </p:extLst>
          </p:nvPr>
        </p:nvGraphicFramePr>
        <p:xfrm>
          <a:off x="5163324" y="4437113"/>
          <a:ext cx="3801164" cy="208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63324" y="261388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1623060197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5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83568" y="1963739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федерального государственного энергетического надзора в сфере теплоснабжения: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ведение технической документации;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разрушение изоляции трубопроводов;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установленные сроки не проводятся режимно-наладочные испытания котлов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котельных;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установленные сроки не проводятся испытания тепловых сетей;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техническое диагностирование оборудования, отработавшего свой нормативный срок;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содержание сооружений и здания котельной в исправном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2137803023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6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11560" y="2160589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федерального государственного энергетического надзора в сфере электроэнергетики:</a:t>
            </a:r>
          </a:p>
          <a:p>
            <a:pPr algn="just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 (его заместитель) не прошел аттестацию по вопросам безопасности в сфере электроэнергетики;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техническое обслуживание электрооборудования;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проведение профилактических испытаний электрооборудования;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техническое освидетельствование основного оборудования;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качественное и несвоевременное выполнение капитальных ремонтов электрооборудования и воздушных линий электропередачи.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19636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7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49" y="1988840"/>
          <a:ext cx="8630901" cy="423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0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7336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Положением о федеральном государственном энергетическом надзоре, утвержденным постановлением Правительства Российской Федерации </a:t>
                      </a:r>
                      <a:br>
                        <a:rPr lang="ru-RU" sz="16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от 30 июня 2021 г. № 1085, утверждены следующие </a:t>
                      </a:r>
                    </a:p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профилактические мероприятия:</a:t>
                      </a: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 bwMode="auto">
          <a:xfrm>
            <a:off x="718717" y="3645024"/>
            <a:ext cx="7920879" cy="1497708"/>
          </a:xfrm>
          <a:prstGeom prst="rect">
            <a:avLst/>
          </a:prstGeom>
          <a:solidFill>
            <a:srgbClr val="B3EEB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</a:rPr>
              <a:t> информирование;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</a:rPr>
              <a:t> обобщение правоприменительной практики;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</a:rPr>
              <a:t> объявление предостережений.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12726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8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2152"/>
              </p:ext>
            </p:extLst>
          </p:nvPr>
        </p:nvGraphicFramePr>
        <p:xfrm>
          <a:off x="251520" y="1628800"/>
          <a:ext cx="864096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619">
                <a:tc>
                  <a:txBody>
                    <a:bodyPr/>
                    <a:lstStyle/>
                    <a:p>
                      <a:pPr algn="ctr"/>
                      <a:r>
                        <a:rPr lang="ru-RU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мероприятия в отношении организаций на территории </a:t>
                      </a:r>
                    </a:p>
                    <a:p>
                      <a:pPr algn="ctr"/>
                      <a:r>
                        <a:rPr lang="ru-RU" sz="1800" b="1" u="sng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Владимирской и Ивановской областей</a:t>
                      </a: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935691235"/>
              </p:ext>
            </p:extLst>
          </p:nvPr>
        </p:nvGraphicFramePr>
        <p:xfrm>
          <a:off x="518121" y="2852937"/>
          <a:ext cx="8014319" cy="387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CE2220B-F847-685B-123B-B9760B3973AB}"/>
              </a:ext>
            </a:extLst>
          </p:cNvPr>
          <p:cNvSpPr txBox="1"/>
          <p:nvPr/>
        </p:nvSpPr>
        <p:spPr>
          <a:xfrm>
            <a:off x="1547664" y="249289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396FB-288A-A303-0789-3C61A58D79A6}"/>
              </a:ext>
            </a:extLst>
          </p:cNvPr>
          <p:cNvSpPr txBox="1"/>
          <p:nvPr/>
        </p:nvSpPr>
        <p:spPr>
          <a:xfrm>
            <a:off x="4932040" y="2504693"/>
            <a:ext cx="3456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546604055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9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24540"/>
              </p:ext>
            </p:extLst>
          </p:nvPr>
        </p:nvGraphicFramePr>
        <p:xfrm>
          <a:off x="251520" y="1628800"/>
          <a:ext cx="8640960" cy="524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619">
                <a:tc>
                  <a:txBody>
                    <a:bodyPr/>
                    <a:lstStyle/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958500960"/>
              </p:ext>
            </p:extLst>
          </p:nvPr>
        </p:nvGraphicFramePr>
        <p:xfrm>
          <a:off x="518121" y="1846263"/>
          <a:ext cx="7992888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2907808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874</Words>
  <Application>Microsoft Office PowerPoint</Application>
  <PresentationFormat>Экран (4:3)</PresentationFormat>
  <Paragraphs>232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Колесников Иван Николаевич</dc:creator>
  <cp:lastModifiedBy>Пользователь</cp:lastModifiedBy>
  <cp:revision>166</cp:revision>
  <cp:lastPrinted>2023-11-22T05:52:06Z</cp:lastPrinted>
  <dcterms:created xsi:type="dcterms:W3CDTF">2022-05-05T08:18:57Z</dcterms:created>
  <dcterms:modified xsi:type="dcterms:W3CDTF">2024-12-09T19:39:06Z</dcterms:modified>
</cp:coreProperties>
</file>