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drawings/drawing4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theme/themeOverride3.xml" ContentType="application/vnd.openxmlformats-officedocument.themeOverrid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theme/themeOverride4.xml" ContentType="application/vnd.openxmlformats-officedocument.themeOverride+xml"/>
  <Override PartName="/ppt/drawings/drawing5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drawings/drawing6.xml" ContentType="application/vnd.openxmlformats-officedocument.drawingml.chartshapes+xml"/>
  <Override PartName="/ppt/charts/chart10.xml" ContentType="application/vnd.openxmlformats-officedocument.drawingml.chart+xml"/>
  <Override PartName="/ppt/drawings/drawing7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drawings/drawing8.xml" ContentType="application/vnd.openxmlformats-officedocument.drawingml.chartshapes+xml"/>
  <Override PartName="/ppt/charts/chart12.xml" ContentType="application/vnd.openxmlformats-officedocument.drawingml.chart+xml"/>
  <Override PartName="/ppt/drawings/drawing9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13.xml" ContentType="application/vnd.openxmlformats-officedocument.drawingml.chart+xml"/>
  <Override PartName="/ppt/notesSlides/notesSlide12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drawings/drawing10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16.xml" ContentType="application/vnd.openxmlformats-officedocument.drawingml.chart+xml"/>
  <Override PartName="/ppt/theme/themeOverride5.xml" ContentType="application/vnd.openxmlformats-officedocument.themeOverride+xml"/>
  <Override PartName="/ppt/drawings/drawing11.xml" ContentType="application/vnd.openxmlformats-officedocument.drawingml.chartshapes+xml"/>
  <Override PartName="/ppt/charts/chart17.xml" ContentType="application/vnd.openxmlformats-officedocument.drawingml.chart+xml"/>
  <Override PartName="/ppt/theme/themeOverride6.xml" ContentType="application/vnd.openxmlformats-officedocument.themeOverride+xml"/>
  <Override PartName="/ppt/drawings/drawing12.xml" ContentType="application/vnd.openxmlformats-officedocument.drawingml.chartshape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</p:sldMasterIdLst>
  <p:notesMasterIdLst>
    <p:notesMasterId r:id="rId18"/>
  </p:notesMasterIdLst>
  <p:sldIdLst>
    <p:sldId id="294" r:id="rId3"/>
    <p:sldId id="295" r:id="rId4"/>
    <p:sldId id="270" r:id="rId5"/>
    <p:sldId id="272" r:id="rId6"/>
    <p:sldId id="299" r:id="rId7"/>
    <p:sldId id="300" r:id="rId8"/>
    <p:sldId id="298" r:id="rId9"/>
    <p:sldId id="292" r:id="rId10"/>
    <p:sldId id="301" r:id="rId11"/>
    <p:sldId id="290" r:id="rId12"/>
    <p:sldId id="302" r:id="rId13"/>
    <p:sldId id="277" r:id="rId14"/>
    <p:sldId id="297" r:id="rId15"/>
    <p:sldId id="291" r:id="rId16"/>
    <p:sldId id="267" r:id="rId1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ander" initials="A" lastIdx="0" clrIdx="0">
    <p:extLst>
      <p:ext uri="{19B8F6BF-5375-455C-9EA6-DF929625EA0E}">
        <p15:presenceInfo xmlns:p15="http://schemas.microsoft.com/office/powerpoint/2012/main" userId="Alexand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A2DC"/>
    <a:srgbClr val="AEA8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66" y="7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1.xml"/><Relationship Id="rId2" Type="http://schemas.openxmlformats.org/officeDocument/2006/relationships/package" Target="../embeddings/Microsoft_Excel_Worksheet15.xlsx"/><Relationship Id="rId1" Type="http://schemas.openxmlformats.org/officeDocument/2006/relationships/themeOverride" Target="../theme/themeOverride5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2.xml"/><Relationship Id="rId2" Type="http://schemas.openxmlformats.org/officeDocument/2006/relationships/package" Target="../embeddings/Microsoft_Excel_Worksheet16.xlsx"/><Relationship Id="rId1" Type="http://schemas.openxmlformats.org/officeDocument/2006/relationships/themeOverride" Target="../theme/themeOverride6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4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937891554249953"/>
          <c:y val="0.21488860132267401"/>
          <c:w val="0.7706065487673085"/>
          <c:h val="0.688780085316128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Владимир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797-4A2F-876B-97FCC112B97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28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797-4A2F-876B-97FCC112B97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797-4A2F-876B-97FCC112B97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415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797-4A2F-876B-97FCC112B9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Плановые проверки</c:v>
                </c:pt>
                <c:pt idx="1">
                  <c:v>По иным основаниям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</c:v>
                </c:pt>
                <c:pt idx="1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01-49BD-9510-1F787E2833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37"/>
        <c:axId val="176376832"/>
        <c:axId val="176468736"/>
      </c:barChart>
      <c:catAx>
        <c:axId val="176376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6468736"/>
        <c:crosses val="autoZero"/>
        <c:auto val="1"/>
        <c:lblAlgn val="ctr"/>
        <c:lblOffset val="100"/>
        <c:noMultiLvlLbl val="0"/>
      </c:catAx>
      <c:valAx>
        <c:axId val="1764687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6376832"/>
        <c:crosses val="autoZero"/>
        <c:crossBetween val="between"/>
      </c:valAx>
      <c:spPr>
        <a:noFill/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% готовности  муниципальных образований  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Владимирской области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3.698850549757219E-2"/>
          <c:y val="0.22698697509211466"/>
          <c:w val="0.92602298900485558"/>
          <c:h val="0.58567281698812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Владимирская область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72-481B-A39F-CB6A1172E3D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2024-2025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Владимирская область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72-481B-A39F-CB6A1172E3DB}"/>
            </c:ext>
          </c:extLst>
        </c:ser>
        <c:ser>
          <c:idx val="2"/>
          <c:order val="2"/>
          <c:tx>
            <c:strRef>
              <c:f>Лист1!#REF!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Владимирская область</c:v>
                </c:pt>
              </c:strCache>
            </c:strRef>
          </c:cat>
          <c:val>
            <c:numRef>
              <c:f>Лист1!#REF!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72-481B-A39F-CB6A1172E3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0"/>
        <c:overlap val="13"/>
        <c:axId val="184872320"/>
        <c:axId val="185078912"/>
      </c:barChart>
      <c:catAx>
        <c:axId val="18487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5078912"/>
        <c:crosses val="autoZero"/>
        <c:auto val="1"/>
        <c:lblAlgn val="ctr"/>
        <c:lblOffset val="100"/>
        <c:noMultiLvlLbl val="0"/>
      </c:catAx>
      <c:valAx>
        <c:axId val="1850789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4872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 муниципальных образований Ивановской</a:t>
            </a:r>
            <a:r>
              <a:rPr lang="ru-RU" sz="14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к отопительному периоду 2024-2025 гг.</a:t>
            </a:r>
          </a:p>
        </c:rich>
      </c:tx>
      <c:layout>
        <c:manualLayout>
          <c:xMode val="edge"/>
          <c:yMode val="edge"/>
          <c:x val="0.16878413486412203"/>
          <c:y val="2.77142045945512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Готовность муниципальных образований Ивановскойобласти к ОЗП 2024-2025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3175"/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8DD-467A-8FE6-8354FC3571D8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8DD-467A-8FE6-8354FC3571D8}"/>
              </c:ext>
            </c:extLst>
          </c:dPt>
          <c:dLbls>
            <c:dLbl>
              <c:idx val="0"/>
              <c:layout>
                <c:manualLayout>
                  <c:x val="8.95017080455172E-2"/>
                  <c:y val="-1.294615745043963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43 (86%)</a:t>
                    </a:r>
                    <a:endParaRPr lang="en-US" sz="1396" b="1" i="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8DD-467A-8FE6-8354FC3571D8}"/>
                </c:ext>
              </c:extLst>
            </c:dLbl>
            <c:dLbl>
              <c:idx val="1"/>
              <c:layout>
                <c:manualLayout>
                  <c:x val="-1.2814439377497731E-2"/>
                  <c:y val="2.6266004327123839E-3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 (14%)</a:t>
                    </a:r>
                    <a:endParaRPr lang="en-US" sz="1396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8DD-467A-8FE6-8354FC3571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1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признаны готовыми к отопительному периоду</c:v>
                </c:pt>
                <c:pt idx="1">
                  <c:v>признаны неготовыми к отопительному периоду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43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8DD-467A-8FE6-8354FC3571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32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% готовности  муниципальных образований  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Ивановской области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3.698850549757219E-2"/>
          <c:y val="0.22698697509211466"/>
          <c:w val="0.92602298900485558"/>
          <c:h val="0.58567281698812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Ивановская область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72-481B-A39F-CB6A1172E3D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2024-2025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Ивановская область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72-481B-A39F-CB6A1172E3DB}"/>
            </c:ext>
          </c:extLst>
        </c:ser>
        <c:ser>
          <c:idx val="2"/>
          <c:order val="2"/>
          <c:tx>
            <c:strRef>
              <c:f>Лист1!#REF!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Ивановская область</c:v>
                </c:pt>
              </c:strCache>
            </c:strRef>
          </c:cat>
          <c:val>
            <c:numRef>
              <c:f>Лист1!#REF!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72-481B-A39F-CB6A1172E3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0"/>
        <c:overlap val="13"/>
        <c:axId val="185257344"/>
        <c:axId val="185267328"/>
      </c:barChart>
      <c:catAx>
        <c:axId val="18525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5267328"/>
        <c:crosses val="autoZero"/>
        <c:auto val="1"/>
        <c:lblAlgn val="ctr"/>
        <c:lblOffset val="100"/>
        <c:noMultiLvlLbl val="0"/>
      </c:catAx>
      <c:valAx>
        <c:axId val="1852673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5257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724464477491932E-2"/>
          <c:y val="0.10776604743722443"/>
          <c:w val="0.89897409059812095"/>
          <c:h val="0.651155854477707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Владимир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1.757783414136018E-3"/>
                  <c:y val="-1.266006317455855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47</a:t>
                    </a:r>
                  </a:p>
                  <a:p>
                    <a:pPr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050762681215091E-2"/>
                      <c:h val="6.639000056714083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BD63-46FE-A83C-469AD33C6F6B}"/>
                </c:ext>
              </c:extLst>
            </c:dLbl>
            <c:dLbl>
              <c:idx val="1"/>
              <c:layout>
                <c:manualLayout>
                  <c:x val="-7.5586839557509498E-3"/>
                  <c:y val="3.654077422196754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63-46FE-A83C-469AD33C6F6B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63-46FE-A83C-469AD33C6F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47</c:v>
                </c:pt>
                <c:pt idx="1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D63-46FE-A83C-469AD33C6F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6446208"/>
        <c:axId val="186447744"/>
      </c:barChart>
      <c:catAx>
        <c:axId val="1864462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6447744"/>
        <c:crosses val="autoZero"/>
        <c:auto val="1"/>
        <c:lblAlgn val="ctr"/>
        <c:lblOffset val="100"/>
        <c:noMultiLvlLbl val="0"/>
      </c:catAx>
      <c:valAx>
        <c:axId val="1864477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6446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037312610548151E-2"/>
          <c:y val="0.13066572844532637"/>
          <c:w val="0.35503142433810575"/>
          <c:h val="0.602494295391866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Объекты теплоснабжения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1.9946196454362227E-3"/>
                  <c:y val="-3.265231738383846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47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D63-46FE-A83C-469AD33C6F6B}"/>
                </c:ext>
              </c:extLst>
            </c:dLbl>
            <c:dLbl>
              <c:idx val="1"/>
              <c:layout>
                <c:manualLayout>
                  <c:x val="-7.5586839557509498E-3"/>
                  <c:y val="3.654077422196754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63-46FE-A83C-469AD33C6F6B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63-46FE-A83C-469AD33C6F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Допущено в эксплуатацию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D63-46FE-A83C-469AD33C6F6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Объектов электросетевого хозяйства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69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4BD-46F6-8347-A9A6387C2D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Допущено в эксплуатацию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D63-46FE-A83C-469AD33C6F6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Жилые дома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4BD-46F6-8347-A9A6387C2D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Допущено в эксплуатацию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BD-46F6-8347-A9A6387C2D6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Электроустановки потребителей</c:v>
                </c:pt>
              </c:strCache>
            </c:strRef>
          </c:tx>
          <c:spPr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60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4BD-46F6-8347-A9A6387C2D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Допущено в эксплуатацию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4BD-46F6-8347-A9A6387C2D6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Социально-значимые объекты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14BD-46F6-8347-A9A6387C2D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Допущено в эксплуатацию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4BD-46F6-8347-A9A6387C2D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774080"/>
        <c:axId val="189800448"/>
      </c:barChart>
      <c:catAx>
        <c:axId val="1897740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9800448"/>
        <c:crosses val="autoZero"/>
        <c:auto val="1"/>
        <c:lblAlgn val="ctr"/>
        <c:lblOffset val="100"/>
        <c:noMultiLvlLbl val="0"/>
      </c:catAx>
      <c:valAx>
        <c:axId val="18980044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9774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4174001434939227E-2"/>
          <c:y val="0.74252044958893471"/>
          <c:w val="0.84535648687009868"/>
          <c:h val="0.208817958313762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6451437898385126"/>
          <c:y val="0.41118549465331039"/>
          <c:w val="0.40777738091406246"/>
          <c:h val="0.353461441717431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Объекты теплоснабжения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1.9946196454362227E-3"/>
                  <c:y val="-3.265231738383846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14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ADD-4CAD-A7A9-06E44D3129B1}"/>
                </c:ext>
              </c:extLst>
            </c:dLbl>
            <c:dLbl>
              <c:idx val="1"/>
              <c:layout>
                <c:manualLayout>
                  <c:x val="-7.5586839557509498E-3"/>
                  <c:y val="3.654077422196754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DD-4CAD-A7A9-06E44D3129B1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DD-4CAD-A7A9-06E44D3129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DD-4CAD-A7A9-06E44D3129B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Объектов электросетевого хозяйства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ADD-4CAD-A7A9-06E44D3129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ADD-4CAD-A7A9-06E44D3129B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Жилые дома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1ADD-4CAD-A7A9-06E44D3129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ADD-4CAD-A7A9-06E44D3129B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Электроустановки потребителей</c:v>
                </c:pt>
              </c:strCache>
            </c:strRef>
          </c:tx>
          <c:spPr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1ADD-4CAD-A7A9-06E44D3129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ADD-4CAD-A7A9-06E44D3129B1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Социально-значимые объекты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1ADD-4CAD-A7A9-06E44D3129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ADD-4CAD-A7A9-06E44D3129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954688"/>
        <c:axId val="189968768"/>
      </c:barChart>
      <c:catAx>
        <c:axId val="1899546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9968768"/>
        <c:crosses val="autoZero"/>
        <c:auto val="1"/>
        <c:lblAlgn val="ctr"/>
        <c:lblOffset val="100"/>
        <c:noMultiLvlLbl val="0"/>
      </c:catAx>
      <c:valAx>
        <c:axId val="18996876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9954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2672301311603244E-2"/>
          <c:y val="9.8149470744369E-2"/>
          <c:w val="0.93484910058726423"/>
          <c:h val="0.703703986220473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Ярославль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5.2874470045989348E-3"/>
                  <c:y val="1.794032682734426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2599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376-40DB-BF19-738E02556E40}"/>
                </c:ext>
              </c:extLst>
            </c:dLbl>
            <c:dLbl>
              <c:idx val="1"/>
              <c:layout>
                <c:manualLayout>
                  <c:x val="-2.0626197963001672E-3"/>
                  <c:y val="-4.475621195808603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230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376-40DB-BF19-738E02556E40}"/>
                </c:ext>
              </c:extLst>
            </c:dLbl>
            <c:dLbl>
              <c:idx val="2"/>
              <c:layout>
                <c:manualLayout>
                  <c:x val="-1.0100819017237722E-2"/>
                  <c:y val="-2.916342433190137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893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7BE-465F-B2A7-3CE1766AC4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Проведена проверка знаний в области энергетического надзора</c:v>
                </c:pt>
                <c:pt idx="1">
                  <c:v>Получили неудовлетворительную оценку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2599</c:v>
                </c:pt>
                <c:pt idx="1">
                  <c:v>230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376-40DB-BF19-738E02556E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187200"/>
        <c:axId val="189188736"/>
      </c:barChart>
      <c:catAx>
        <c:axId val="18918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9188736"/>
        <c:crosses val="autoZero"/>
        <c:auto val="1"/>
        <c:lblAlgn val="ctr"/>
        <c:lblOffset val="100"/>
        <c:noMultiLvlLbl val="0"/>
      </c:catAx>
      <c:valAx>
        <c:axId val="1891887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9187200"/>
        <c:crosses val="autoZero"/>
        <c:crossBetween val="between"/>
      </c:valAx>
      <c:spPr>
        <a:noFill/>
        <a:ln>
          <a:noFill/>
        </a:ln>
        <a:effectLst/>
        <a:sp3d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  <c:userShapes r:id="rId3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144701786947419"/>
          <c:y val="0.10249911235544534"/>
          <c:w val="0.85882124208421284"/>
          <c:h val="0.661164043412904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Иваново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5.2874470045989348E-3"/>
                  <c:y val="1.794032682734426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2090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A6D-431B-93EB-7130DF9B1487}"/>
                </c:ext>
              </c:extLst>
            </c:dLbl>
            <c:dLbl>
              <c:idx val="1"/>
              <c:layout>
                <c:manualLayout>
                  <c:x val="-2.0626197963001672E-3"/>
                  <c:y val="-4.475621195808603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A6D-431B-93EB-7130DF9B1487}"/>
                </c:ext>
              </c:extLst>
            </c:dLbl>
            <c:dLbl>
              <c:idx val="2"/>
              <c:layout>
                <c:manualLayout>
                  <c:x val="-1.0100819017237722E-2"/>
                  <c:y val="-2.916342433190137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893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FA6D-431B-93EB-7130DF9B14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Проведена проверка знаний в области энергетического надзора</c:v>
                </c:pt>
                <c:pt idx="1">
                  <c:v>Получили неудовлетворительную оценку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2090</c:v>
                </c:pt>
                <c:pt idx="1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A6D-431B-93EB-7130DF9B14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0159872"/>
        <c:axId val="190194432"/>
      </c:barChart>
      <c:catAx>
        <c:axId val="190159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0194432"/>
        <c:crosses val="autoZero"/>
        <c:auto val="1"/>
        <c:lblAlgn val="ctr"/>
        <c:lblOffset val="100"/>
        <c:noMultiLvlLbl val="0"/>
      </c:catAx>
      <c:valAx>
        <c:axId val="1901944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0159872"/>
        <c:crosses val="autoZero"/>
        <c:crossBetween val="between"/>
      </c:valAx>
      <c:spPr>
        <a:noFill/>
        <a:ln>
          <a:noFill/>
        </a:ln>
        <a:effectLst/>
        <a:sp3d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937891554249953"/>
          <c:y val="0.41497736350677922"/>
          <c:w val="0.77060654876730861"/>
          <c:h val="0.458169352052078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Ярославль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797-4A2F-876B-97FCC112B97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797-4A2F-876B-97FCC112B97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797-4A2F-876B-97FCC112B97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415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797-4A2F-876B-97FCC112B9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Плановые проверки</c:v>
                </c:pt>
                <c:pt idx="1">
                  <c:v>По иным основаниям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01-49BD-9510-1F787E2833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37"/>
        <c:axId val="183026816"/>
        <c:axId val="183028352"/>
      </c:barChart>
      <c:catAx>
        <c:axId val="18302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3028352"/>
        <c:crosses val="autoZero"/>
        <c:auto val="1"/>
        <c:lblAlgn val="ctr"/>
        <c:lblOffset val="100"/>
        <c:noMultiLvlLbl val="0"/>
      </c:catAx>
      <c:valAx>
        <c:axId val="1830283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3026816"/>
        <c:crosses val="autoZero"/>
        <c:crossBetween val="between"/>
      </c:valAx>
      <c:spPr>
        <a:noFill/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2354322280608076E-2"/>
          <c:y val="0.19711252321170661"/>
          <c:w val="0.87360633764707218"/>
          <c:h val="0.543082018664592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Владимир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6.2975444939746055E-3"/>
                  <c:y val="-9.874736140428844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376-40DB-BF19-738E02556E40}"/>
                </c:ext>
              </c:extLst>
            </c:dLbl>
            <c:dLbl>
              <c:idx val="1"/>
              <c:layout>
                <c:manualLayout>
                  <c:x val="6.2975444939745474E-3"/>
                  <c:y val="-2.068186868125764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376-40DB-BF19-738E02556E40}"/>
                </c:ext>
              </c:extLst>
            </c:dLbl>
            <c:dLbl>
              <c:idx val="2"/>
              <c:layout>
                <c:manualLayout>
                  <c:x val="-4.9476189157056753E-3"/>
                  <c:y val="-7.0547716920342333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376-40DB-BF19-738E02556E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 отношении юридических лиц</c:v>
                </c:pt>
                <c:pt idx="1">
                  <c:v>Количество протоколов временного запрета деятельности</c:v>
                </c:pt>
                <c:pt idx="2">
                  <c:v>В отношении должностных лиц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</c:v>
                </c:pt>
                <c:pt idx="1">
                  <c:v>0</c:v>
                </c:pt>
                <c:pt idx="2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376-40DB-BF19-738E02556E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3059968"/>
        <c:axId val="183061888"/>
      </c:barChart>
      <c:catAx>
        <c:axId val="183059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183061888"/>
        <c:crosses val="autoZero"/>
        <c:auto val="1"/>
        <c:lblAlgn val="ctr"/>
        <c:lblOffset val="100"/>
        <c:noMultiLvlLbl val="0"/>
      </c:catAx>
      <c:valAx>
        <c:axId val="1830618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3059968"/>
        <c:crosses val="autoZero"/>
        <c:crossBetween val="between"/>
      </c:valAx>
      <c:spPr>
        <a:noFill/>
        <a:ln>
          <a:noFill/>
        </a:ln>
        <a:effectLst/>
        <a:sp3d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61432142508687E-2"/>
          <c:y val="0.18749234617677493"/>
          <c:w val="0.87360633764707218"/>
          <c:h val="0.543082018664592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Иваново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6.2975444939746055E-3"/>
                  <c:y val="-9.874736140428844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376-40DB-BF19-738E02556E40}"/>
                </c:ext>
              </c:extLst>
            </c:dLbl>
            <c:dLbl>
              <c:idx val="1"/>
              <c:layout>
                <c:manualLayout>
                  <c:x val="6.2975444939745474E-3"/>
                  <c:y val="-2.068186868125764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376-40DB-BF19-738E02556E40}"/>
                </c:ext>
              </c:extLst>
            </c:dLbl>
            <c:dLbl>
              <c:idx val="2"/>
              <c:layout>
                <c:manualLayout>
                  <c:x val="-4.9476189157056753E-3"/>
                  <c:y val="-7.0547716920342333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376-40DB-BF19-738E02556E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 отношении юридических лиц</c:v>
                </c:pt>
                <c:pt idx="1">
                  <c:v>Количество протоколов временного запрета деятельности</c:v>
                </c:pt>
                <c:pt idx="2">
                  <c:v>В отношении должностных лиц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</c:v>
                </c:pt>
                <c:pt idx="1">
                  <c:v>1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376-40DB-BF19-738E02556E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3046144"/>
        <c:axId val="183048064"/>
      </c:barChart>
      <c:catAx>
        <c:axId val="183046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183048064"/>
        <c:crosses val="autoZero"/>
        <c:auto val="1"/>
        <c:lblAlgn val="ctr"/>
        <c:lblOffset val="100"/>
        <c:noMultiLvlLbl val="0"/>
      </c:catAx>
      <c:valAx>
        <c:axId val="1830480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3046144"/>
        <c:crosses val="autoZero"/>
        <c:crossBetween val="between"/>
      </c:valAx>
      <c:spPr>
        <a:noFill/>
        <a:ln>
          <a:noFill/>
        </a:ln>
        <a:effectLst/>
        <a:sp3d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8560455566099187"/>
          <c:y val="0.14772942959190424"/>
          <c:w val="0.50468704292795186"/>
          <c:h val="0.68929127607642904"/>
        </c:manualLayout>
      </c:layout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3108352"/>
        <c:axId val="183657600"/>
        <c:axId val="0"/>
      </c:bar3DChart>
      <c:catAx>
        <c:axId val="1831083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3657600"/>
        <c:crosses val="autoZero"/>
        <c:auto val="1"/>
        <c:lblAlgn val="ctr"/>
        <c:lblOffset val="100"/>
        <c:noMultiLvlLbl val="0"/>
      </c:catAx>
      <c:valAx>
        <c:axId val="1836576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3108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8560455566099187"/>
          <c:y val="0.14772942959190424"/>
          <c:w val="0.50468704292795186"/>
          <c:h val="0.68929127607642904"/>
        </c:manualLayout>
      </c:layout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3659904"/>
        <c:axId val="183969280"/>
        <c:axId val="0"/>
      </c:bar3DChart>
      <c:catAx>
        <c:axId val="1836599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3969280"/>
        <c:crosses val="autoZero"/>
        <c:auto val="1"/>
        <c:lblAlgn val="ctr"/>
        <c:lblOffset val="100"/>
        <c:noMultiLvlLbl val="0"/>
      </c:catAx>
      <c:valAx>
        <c:axId val="1839692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3659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1182759826296561E-2"/>
          <c:y val="2.3183036666931833E-2"/>
          <c:w val="0.87298038855028826"/>
          <c:h val="0.75570421494835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Владимир</c:v>
                </c:pt>
              </c:strCache>
            </c:strRef>
          </c:tx>
          <c:spPr>
            <a:solidFill>
              <a:srgbClr val="333399">
                <a:lumMod val="60000"/>
                <a:lumOff val="40000"/>
              </a:srgb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1.4785644437905301E-3"/>
                  <c:y val="-1.898275733473070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2845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76A-4FA4-8E84-E33BF1D0CB23}"/>
                </c:ext>
              </c:extLst>
            </c:dLbl>
            <c:dLbl>
              <c:idx val="1"/>
              <c:layout>
                <c:manualLayout>
                  <c:x val="-3.7900509002854301E-3"/>
                  <c:y val="-1.00997111432063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252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8A3-4113-ADE6-7BBA358F9646}"/>
                </c:ext>
              </c:extLst>
            </c:dLbl>
            <c:dLbl>
              <c:idx val="2"/>
              <c:layout>
                <c:manualLayout>
                  <c:x val="8.1139769954251956E-3"/>
                  <c:y val="3.064286716258440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2581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1309864256713512E-2"/>
                      <c:h val="0.12346108780051075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7376-40DB-BF19-738E02556E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Информирование </c:v>
                </c:pt>
                <c:pt idx="1">
                  <c:v>Объявление предостережений</c:v>
                </c:pt>
                <c:pt idx="2">
                  <c:v>Иформирование</c:v>
                </c:pt>
                <c:pt idx="3">
                  <c:v>Объявление предостережений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2845</c:v>
                </c:pt>
                <c:pt idx="1">
                  <c:v>252</c:v>
                </c:pt>
                <c:pt idx="2">
                  <c:v>2581</c:v>
                </c:pt>
                <c:pt idx="3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376-40DB-BF19-738E02556E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024064"/>
        <c:axId val="184079104"/>
      </c:barChart>
      <c:catAx>
        <c:axId val="184024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4079104"/>
        <c:crosses val="autoZero"/>
        <c:auto val="1"/>
        <c:lblAlgn val="ctr"/>
        <c:lblOffset val="100"/>
        <c:noMultiLvlLbl val="0"/>
      </c:catAx>
      <c:valAx>
        <c:axId val="184079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4024064"/>
        <c:crosses val="autoZero"/>
        <c:crossBetween val="between"/>
      </c:valAx>
      <c:spPr>
        <a:noFill/>
        <a:ln>
          <a:noFill/>
        </a:ln>
        <a:effectLst/>
        <a:sp3d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6029660368067224"/>
          <c:y val="2.3183036666931833E-2"/>
          <c:w val="0.40011044818843955"/>
          <c:h val="0.75570421494835038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722944"/>
        <c:axId val="184777728"/>
      </c:barChart>
      <c:catAx>
        <c:axId val="184722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4777728"/>
        <c:crosses val="autoZero"/>
        <c:auto val="1"/>
        <c:lblAlgn val="ctr"/>
        <c:lblOffset val="100"/>
        <c:noMultiLvlLbl val="0"/>
      </c:catAx>
      <c:valAx>
        <c:axId val="1847777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4722944"/>
        <c:crosses val="autoZero"/>
        <c:crossBetween val="between"/>
      </c:valAx>
      <c:spPr>
        <a:noFill/>
        <a:ln>
          <a:noFill/>
        </a:ln>
        <a:effectLst/>
        <a:sp3d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 муниципальных образований Владимирской</a:t>
            </a:r>
            <a:r>
              <a:rPr lang="ru-RU" sz="14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к отопительному периоду 2024-2025 гг.</a:t>
            </a:r>
          </a:p>
        </c:rich>
      </c:tx>
      <c:layout>
        <c:manualLayout>
          <c:xMode val="edge"/>
          <c:yMode val="edge"/>
          <c:x val="0.16878413486412203"/>
          <c:y val="2.77142045945512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Готовность муниципальных образований Владимирской области к ОЗП 2024-2025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3175"/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8DD-467A-8FE6-8354FC3571D8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8DD-467A-8FE6-8354FC3571D8}"/>
              </c:ext>
            </c:extLst>
          </c:dPt>
          <c:dLbls>
            <c:dLbl>
              <c:idx val="0"/>
              <c:layout>
                <c:manualLayout>
                  <c:x val="8.95017080455172E-2"/>
                  <c:y val="-1.294615745043963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29 (94%)</a:t>
                    </a:r>
                    <a:endParaRPr lang="en-US" sz="1396" b="1" i="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8DD-467A-8FE6-8354FC3571D8}"/>
                </c:ext>
              </c:extLst>
            </c:dLbl>
            <c:dLbl>
              <c:idx val="1"/>
              <c:layout>
                <c:manualLayout>
                  <c:x val="-1.2814439377497731E-2"/>
                  <c:y val="2.6266004327123839E-3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 (6%)</a:t>
                    </a:r>
                    <a:endParaRPr lang="en-US" sz="1396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8DD-467A-8FE6-8354FC3571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1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признаны готовыми к отопительному периоду</c:v>
                </c:pt>
                <c:pt idx="1">
                  <c:v>признаны неготовыми к отопительному периоду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29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8DD-467A-8FE6-8354FC3571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32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0.70936</cdr:x>
      <cdr:y>0.41915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0" y="0"/>
          <a:ext cx="2685223" cy="156966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Владимирская область</a:t>
          </a:r>
        </a:p>
        <a:p xmlns:a="http://schemas.openxmlformats.org/drawingml/2006/main">
          <a:r>
            <a:rPr lang="ru-RU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Из них:</a:t>
          </a:r>
        </a:p>
        <a:p xmlns:a="http://schemas.openxmlformats.org/drawingml/2006/main">
          <a:pPr marL="285750" indent="-285750">
            <a:buFontTx/>
            <a:buChar char="-"/>
          </a:pPr>
          <a:r>
            <a:rPr lang="ru-RU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Документарных проверок – 0</a:t>
          </a:r>
        </a:p>
        <a:p xmlns:a="http://schemas.openxmlformats.org/drawingml/2006/main">
          <a:pPr marL="285750" indent="-285750">
            <a:buFontTx/>
            <a:buChar char="-"/>
          </a:pPr>
          <a:r>
            <a:rPr lang="ru-RU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Выездных проверок – 32</a:t>
          </a:r>
        </a:p>
        <a:p xmlns:a="http://schemas.openxmlformats.org/drawingml/2006/main">
          <a:pPr marL="285750" indent="-285750">
            <a:buFontTx/>
            <a:buChar char="-"/>
          </a:pP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r>
            <a:rPr lang="ru-RU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Выявлено – 4438 нарушений обязательных требований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0.1094</cdr:x>
      <cdr:y>0.10673</cdr:y>
    </cdr:from>
    <cdr:to>
      <cdr:x>0.39912</cdr:x>
      <cdr:y>0.18291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5B403D4B-0BD7-6F35-ABE8-0630B6D2BBA3}"/>
            </a:ext>
          </a:extLst>
        </cdr:cNvPr>
        <cdr:cNvSpPr txBox="1"/>
      </cdr:nvSpPr>
      <cdr:spPr>
        <a:xfrm xmlns:a="http://schemas.openxmlformats.org/drawingml/2006/main">
          <a:off x="842887" y="473514"/>
          <a:ext cx="2232248" cy="338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Владимирская область</a:t>
          </a:r>
        </a:p>
      </cdr:txBody>
    </cdr:sp>
  </cdr:relSizeAnchor>
  <cdr:relSizeAnchor xmlns:cdr="http://schemas.openxmlformats.org/drawingml/2006/chartDrawing">
    <cdr:from>
      <cdr:x>0.68239</cdr:x>
      <cdr:y>0.11238</cdr:y>
    </cdr:from>
    <cdr:to>
      <cdr:x>0.95342</cdr:x>
      <cdr:y>0.20082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B97CE4D-C0B7-A974-EBB9-214866AB83FF}"/>
            </a:ext>
          </a:extLst>
        </cdr:cNvPr>
        <cdr:cNvSpPr txBox="1"/>
      </cdr:nvSpPr>
      <cdr:spPr>
        <a:xfrm xmlns:a="http://schemas.openxmlformats.org/drawingml/2006/main">
          <a:off x="5257752" y="498588"/>
          <a:ext cx="2088232" cy="3923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Ивановская область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0.19298</cdr:x>
      <cdr:y>0.00879</cdr:y>
    </cdr:from>
    <cdr:to>
      <cdr:x>0.73684</cdr:x>
      <cdr:y>0.08092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FC0439DF-77CD-61E3-BE1D-546FC78B93D9}"/>
            </a:ext>
          </a:extLst>
        </cdr:cNvPr>
        <cdr:cNvSpPr txBox="1"/>
      </cdr:nvSpPr>
      <cdr:spPr>
        <a:xfrm xmlns:a="http://schemas.openxmlformats.org/drawingml/2006/main">
          <a:off x="792087" y="32966"/>
          <a:ext cx="2232248" cy="2706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Владимирская область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0.21569</cdr:x>
      <cdr:y>0.01356</cdr:y>
    </cdr:from>
    <cdr:to>
      <cdr:x>0.96078</cdr:x>
      <cdr:y>0.12144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08553C2F-7D22-19CC-AA93-412E448BF22A}"/>
            </a:ext>
          </a:extLst>
        </cdr:cNvPr>
        <cdr:cNvSpPr txBox="1"/>
      </cdr:nvSpPr>
      <cdr:spPr>
        <a:xfrm xmlns:a="http://schemas.openxmlformats.org/drawingml/2006/main">
          <a:off x="792087" y="52630"/>
          <a:ext cx="2736304" cy="4186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Ивановская область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0.70936</cdr:x>
      <cdr:y>0.41915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0" y="0"/>
          <a:ext cx="2685208" cy="156966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Ивановская область</a:t>
          </a:r>
        </a:p>
        <a:p xmlns:a="http://schemas.openxmlformats.org/drawingml/2006/main">
          <a:r>
            <a:rPr lang="ru-RU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Из них:</a:t>
          </a:r>
        </a:p>
        <a:p xmlns:a="http://schemas.openxmlformats.org/drawingml/2006/main">
          <a:pPr marL="285750" indent="-285750">
            <a:buFontTx/>
            <a:buChar char="-"/>
          </a:pPr>
          <a:r>
            <a:rPr lang="ru-RU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Документарных проверок – 0</a:t>
          </a:r>
        </a:p>
        <a:p xmlns:a="http://schemas.openxmlformats.org/drawingml/2006/main">
          <a:pPr marL="285750" indent="-285750">
            <a:buFontTx/>
            <a:buChar char="-"/>
          </a:pPr>
          <a:r>
            <a:rPr lang="ru-RU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Выездных проверок – 15</a:t>
          </a:r>
        </a:p>
        <a:p xmlns:a="http://schemas.openxmlformats.org/drawingml/2006/main">
          <a:pPr marL="285750" indent="-285750">
            <a:buFontTx/>
            <a:buChar char="-"/>
          </a:pP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r>
            <a:rPr lang="ru-RU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Выявлено – 1366 нарушений обязательных требований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0.10016</cdr:x>
      <cdr:y>0.08929</cdr:y>
    </cdr:from>
    <cdr:to>
      <cdr:x>0.75774</cdr:x>
      <cdr:y>0.17857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16789" y="360040"/>
          <a:ext cx="273630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0.10016</cdr:x>
      <cdr:y>0.08929</cdr:y>
    </cdr:from>
    <cdr:to>
      <cdr:x>0.75774</cdr:x>
      <cdr:y>0.17857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16789" y="360040"/>
          <a:ext cx="273630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0.0207</cdr:x>
      <cdr:y>0.05158</cdr:y>
    </cdr:from>
    <cdr:to>
      <cdr:x>1</cdr:x>
      <cdr:y>0.4078</cdr:y>
    </cdr:to>
    <cdr:sp macro="" textlink="">
      <cdr:nvSpPr>
        <cdr:cNvPr id="7" name="Прямоугольник 6"/>
        <cdr:cNvSpPr/>
      </cdr:nvSpPr>
      <cdr:spPr bwMode="auto">
        <a:xfrm xmlns:a="http://schemas.openxmlformats.org/drawingml/2006/main">
          <a:off x="165452" y="204248"/>
          <a:ext cx="7827435" cy="1410573"/>
        </a:xfrm>
        <a:prstGeom xmlns:a="http://schemas.openxmlformats.org/drawingml/2006/main" prst="rect">
          <a:avLst/>
        </a:prstGeom>
        <a:solidFill xmlns:a="http://schemas.openxmlformats.org/drawingml/2006/main">
          <a:srgbClr val="92D050"/>
        </a:solidFill>
        <a:ln xmlns:a="http://schemas.openxmlformats.org/drawingml/2006/main"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algn="ctr"/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Информирование </a:t>
          </a:r>
        </a:p>
        <a:p xmlns:a="http://schemas.openxmlformats.org/drawingml/2006/main">
          <a:pPr marL="171450" indent="-171450" algn="ctr">
            <a:buFontTx/>
            <a:buChar char="-"/>
          </a:pP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обзор нарушений обязательных требований;</a:t>
          </a:r>
        </a:p>
        <a:p xmlns:a="http://schemas.openxmlformats.org/drawingml/2006/main">
          <a:pPr marL="171450" indent="-171450" algn="ctr">
            <a:buFontTx/>
            <a:buChar char="-"/>
          </a:pP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предложения о проведении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самообследования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  <a:p xmlns:a="http://schemas.openxmlformats.org/drawingml/2006/main">
          <a:pPr marL="171450" indent="-171450" algn="ctr">
            <a:buFontTx/>
            <a:buChar char="-"/>
          </a:pP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перечень организационно-технических мероприятий;</a:t>
          </a:r>
        </a:p>
        <a:p xmlns:a="http://schemas.openxmlformats.org/drawingml/2006/main">
          <a:pPr algn="ctr"/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- анализ аварийности и травматизма.</a:t>
          </a:r>
        </a:p>
        <a:p xmlns:a="http://schemas.openxmlformats.org/drawingml/2006/main">
          <a:pPr algn="just"/>
          <a:endParaRPr lang="ru-RU" dirty="0"/>
        </a:p>
      </cdr:txBody>
    </cdr:sp>
  </cdr:relSizeAnchor>
  <cdr:relSizeAnchor xmlns:cdr="http://schemas.openxmlformats.org/drawingml/2006/chartDrawing">
    <cdr:from>
      <cdr:x>0.01035</cdr:x>
      <cdr:y>0.5092</cdr:y>
    </cdr:from>
    <cdr:to>
      <cdr:x>0.98965</cdr:x>
      <cdr:y>0.9503</cdr:y>
    </cdr:to>
    <cdr:sp macro="" textlink="">
      <cdr:nvSpPr>
        <cdr:cNvPr id="8" name="Прямоугольник 7"/>
        <cdr:cNvSpPr/>
      </cdr:nvSpPr>
      <cdr:spPr bwMode="auto">
        <a:xfrm xmlns:a="http://schemas.openxmlformats.org/drawingml/2006/main">
          <a:off x="82726" y="2309467"/>
          <a:ext cx="7827435" cy="2000595"/>
        </a:xfrm>
        <a:prstGeom xmlns:a="http://schemas.openxmlformats.org/drawingml/2006/main" prst="rect">
          <a:avLst/>
        </a:prstGeom>
        <a:solidFill xmlns:a="http://schemas.openxmlformats.org/drawingml/2006/main">
          <a:srgbClr val="92D050"/>
        </a:solidFill>
        <a:ln xmlns:a="http://schemas.openxmlformats.org/drawingml/2006/main"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Объявление предостережений</a:t>
          </a:r>
        </a:p>
        <a:p xmlns:a="http://schemas.openxmlformats.org/drawingml/2006/main">
          <a:pPr marL="171450" indent="-171450" algn="ctr">
            <a:buFontTx/>
            <a:buChar char="-"/>
          </a:pP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получение неудовлетворительной оценки </a:t>
          </a:r>
          <a:b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по проверке знаний;</a:t>
          </a:r>
        </a:p>
        <a:p xmlns:a="http://schemas.openxmlformats.org/drawingml/2006/main">
          <a:pPr marL="171450" indent="-171450" algn="ctr">
            <a:buFontTx/>
            <a:buChar char="-"/>
          </a:pP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по техническому состоянию объектов энергетики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0.54564</cdr:x>
      <cdr:y>0.62844</cdr:y>
    </cdr:from>
    <cdr:to>
      <cdr:x>0.73405</cdr:x>
      <cdr:y>0.91063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48184" y="203637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0.24786</cdr:x>
      <cdr:y>0.24506</cdr:y>
    </cdr:from>
    <cdr:to>
      <cdr:x>0.35702</cdr:x>
      <cdr:y>0.33633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936125" y="909052"/>
          <a:ext cx="412293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ru-RU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87</a:t>
          </a:r>
        </a:p>
      </cdr:txBody>
    </cdr:sp>
  </cdr:relSizeAnchor>
  <cdr:relSizeAnchor xmlns:cdr="http://schemas.openxmlformats.org/drawingml/2006/chartDrawing">
    <cdr:from>
      <cdr:x>0.44432</cdr:x>
      <cdr:y>0.1971</cdr:y>
    </cdr:from>
    <cdr:to>
      <cdr:x>0.55348</cdr:x>
      <cdr:y>0.28837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678124" y="731144"/>
          <a:ext cx="412293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94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0.54564</cdr:x>
      <cdr:y>0.62844</cdr:y>
    </cdr:from>
    <cdr:to>
      <cdr:x>0.73405</cdr:x>
      <cdr:y>0.91063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48184" y="203637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0.24786</cdr:x>
      <cdr:y>0.24506</cdr:y>
    </cdr:from>
    <cdr:to>
      <cdr:x>0.35702</cdr:x>
      <cdr:y>0.33633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936124" y="909052"/>
          <a:ext cx="412293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ru-RU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86</a:t>
          </a:r>
        </a:p>
      </cdr:txBody>
    </cdr:sp>
  </cdr:relSizeAnchor>
  <cdr:relSizeAnchor xmlns:cdr="http://schemas.openxmlformats.org/drawingml/2006/chartDrawing">
    <cdr:from>
      <cdr:x>0.44481</cdr:x>
      <cdr:y>0.22654</cdr:y>
    </cdr:from>
    <cdr:to>
      <cdr:x>0.55397</cdr:x>
      <cdr:y>0.31781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679969" y="840350"/>
          <a:ext cx="412293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86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332E2-7EC8-4CB3-81BC-8C413FE88D05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3E14E-B37D-4060-8550-F80FC745CC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462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solidFill>
                  <a:prstClr val="black"/>
                </a:solidFill>
                <a:latin typeface="Times New Roman" panose="02020603050405020304" pitchFamily="18" charset="0"/>
              </a:rPr>
              <a:pPr/>
              <a:t>2</a:t>
            </a:fld>
            <a:endParaRPr lang="ru-RU" altLang="ru-RU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8744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11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2276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5A3E0E-F67E-414A-9F95-77D29D929B8A}" type="slidenum">
              <a:rPr lang="ru-RU" altLang="ru-RU">
                <a:latin typeface="Times New Roman" panose="02020603050405020304" pitchFamily="18" charset="0"/>
              </a:rPr>
              <a:pPr/>
              <a:t>12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512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5A3E0E-F67E-414A-9F95-77D29D929B8A}" type="slidenum">
              <a:rPr lang="ru-RU" altLang="ru-RU">
                <a:solidFill>
                  <a:prstClr val="black"/>
                </a:solidFill>
                <a:latin typeface="Times New Roman" panose="02020603050405020304" pitchFamily="18" charset="0"/>
              </a:rPr>
              <a:pPr/>
              <a:t>13</a:t>
            </a:fld>
            <a:endParaRPr lang="ru-RU" altLang="ru-RU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1987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14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2108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15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4959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3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59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4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499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solidFill>
                  <a:prstClr val="black"/>
                </a:solidFill>
                <a:latin typeface="Times New Roman" panose="02020603050405020304" pitchFamily="18" charset="0"/>
              </a:rPr>
              <a:pPr/>
              <a:t>5</a:t>
            </a:fld>
            <a:endParaRPr lang="ru-RU" altLang="ru-RU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365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solidFill>
                  <a:prstClr val="black"/>
                </a:solidFill>
                <a:latin typeface="Times New Roman" panose="02020603050405020304" pitchFamily="18" charset="0"/>
              </a:rPr>
              <a:pPr/>
              <a:t>6</a:t>
            </a:fld>
            <a:endParaRPr lang="ru-RU" altLang="ru-RU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948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solidFill>
                  <a:prstClr val="black"/>
                </a:solidFill>
                <a:latin typeface="Times New Roman" panose="02020603050405020304" pitchFamily="18" charset="0"/>
              </a:rPr>
              <a:pPr/>
              <a:t>7</a:t>
            </a:fld>
            <a:endParaRPr lang="ru-RU" altLang="ru-RU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520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solidFill>
                  <a:prstClr val="black"/>
                </a:solidFill>
                <a:latin typeface="Times New Roman" panose="02020603050405020304" pitchFamily="18" charset="0"/>
              </a:rPr>
              <a:pPr/>
              <a:t>8</a:t>
            </a:fld>
            <a:endParaRPr lang="ru-RU" altLang="ru-RU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67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solidFill>
                  <a:prstClr val="black"/>
                </a:solidFill>
                <a:latin typeface="Times New Roman" panose="02020603050405020304" pitchFamily="18" charset="0"/>
              </a:rPr>
              <a:pPr/>
              <a:t>9</a:t>
            </a:fld>
            <a:endParaRPr lang="ru-RU" altLang="ru-RU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6481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10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105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578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75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314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535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300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514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281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594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437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8623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793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4582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5791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1652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6765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3036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751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928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559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46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698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035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660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344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FFE496-05FA-489A-8F6A-724690EDCCDA}" type="slidenum">
              <a:rPr lang="ru-RU" altLang="ru-RU">
                <a:solidFill>
                  <a:srgbClr val="000000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738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FFE496-05FA-489A-8F6A-724690EDCCDA}" type="slidenum">
              <a:rPr lang="ru-RU" altLang="ru-RU">
                <a:solidFill>
                  <a:srgbClr val="000000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785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5" Type="http://schemas.openxmlformats.org/officeDocument/2006/relationships/chart" Target="../charts/chart10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Relationship Id="rId5" Type="http://schemas.openxmlformats.org/officeDocument/2006/relationships/chart" Target="../charts/chart1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Relationship Id="rId5" Type="http://schemas.openxmlformats.org/officeDocument/2006/relationships/chart" Target="../charts/chart15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Relationship Id="rId5" Type="http://schemas.openxmlformats.org/officeDocument/2006/relationships/chart" Target="../charts/chart17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5" Type="http://schemas.openxmlformats.org/officeDocument/2006/relationships/chart" Target="../charts/char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5" Type="http://schemas.openxmlformats.org/officeDocument/2006/relationships/chart" Target="../charts/chart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884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solidFill>
                <a:srgbClr val="2D2D8A">
                  <a:lumMod val="75000"/>
                </a:srgbClr>
              </a:solidFill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solidFill>
                <a:srgbClr val="2D2D8A">
                  <a:lumMod val="75000"/>
                </a:srgbClr>
              </a:solidFill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solidFill>
                <a:srgbClr val="2D2D8A">
                  <a:lumMod val="75000"/>
                </a:srgbClr>
              </a:solidFill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cap="all" dirty="0">
                <a:solidFill>
                  <a:srgbClr val="2D2D8A">
                    <a:lumMod val="75000"/>
                  </a:srgbClr>
                </a:solidFill>
                <a:cs typeface="Arial" charset="0"/>
              </a:rPr>
              <a:t>Основные показатели надзорной деятельности отдела государственного энергетического надзора по Владимирской  </a:t>
            </a:r>
            <a:br>
              <a:rPr lang="ru-RU" b="1" cap="all" dirty="0">
                <a:solidFill>
                  <a:srgbClr val="2D2D8A">
                    <a:lumMod val="75000"/>
                  </a:srgbClr>
                </a:solidFill>
                <a:cs typeface="Arial" charset="0"/>
              </a:rPr>
            </a:br>
            <a:r>
              <a:rPr lang="ru-RU" b="1" cap="all" dirty="0">
                <a:solidFill>
                  <a:srgbClr val="2D2D8A">
                    <a:lumMod val="75000"/>
                  </a:srgbClr>
                </a:solidFill>
                <a:cs typeface="Arial" charset="0"/>
              </a:rPr>
              <a:t>и Ивановской областям за 9 месяцев 2024 года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solidFill>
                <a:srgbClr val="2D2D8A">
                  <a:lumMod val="75000"/>
                </a:srgbClr>
              </a:solidFill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solidFill>
                <a:srgbClr val="2D2D8A">
                  <a:lumMod val="75000"/>
                </a:srgbClr>
              </a:solidFill>
              <a:cs typeface="Arial" charset="0"/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Доклад начальника отдела государственного энергетического надзора </a:t>
            </a:r>
            <a:br>
              <a:rPr kumimoji="1" lang="ru-RU" sz="20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20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по Владимирской и Ивановской областям Зайцева Александра Альбертовича</a:t>
            </a:r>
            <a:endParaRPr kumimoji="1" lang="ru-RU" sz="2000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ru-RU" sz="20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4801" y="6126460"/>
            <a:ext cx="853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24 декабря 2024 г.</a:t>
            </a: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 altLang="ru-RU" sz="1400" b="1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 sz="14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 sz="14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38064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2180150-A0EE-41DD-822A-93FD1C98B7EE}" type="slidenum">
              <a:rPr lang="ru-RU" altLang="ru-RU" sz="1600" smtClean="0"/>
              <a:pPr/>
              <a:t>10</a:t>
            </a:fld>
            <a:endParaRPr lang="ru-RU" altLang="ru-RU" sz="1600" dirty="0"/>
          </a:p>
        </p:txBody>
      </p:sp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59" y="910766"/>
            <a:ext cx="7772400" cy="115008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10" name="Объект 6">
            <a:extLst>
              <a:ext uri="{FF2B5EF4-FFF2-40B4-BE49-F238E27FC236}">
                <a16:creationId xmlns:a16="http://schemas.microsoft.com/office/drawing/2014/main" id="{CBB9A05F-BFA4-4778-BD69-BB7CF2BD15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5846834"/>
              </p:ext>
            </p:extLst>
          </p:nvPr>
        </p:nvGraphicFramePr>
        <p:xfrm>
          <a:off x="0" y="2274683"/>
          <a:ext cx="4880432" cy="3805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2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4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1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7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8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TextBox 18"/>
          <p:cNvSpPr txBox="1"/>
          <p:nvPr/>
        </p:nvSpPr>
        <p:spPr>
          <a:xfrm>
            <a:off x="863325" y="1598034"/>
            <a:ext cx="7975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2024 году оценке готовности к отопительному периоду на территории Владимирской области подлежало 31 муниципальное образование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984578626"/>
              </p:ext>
            </p:extLst>
          </p:nvPr>
        </p:nvGraphicFramePr>
        <p:xfrm>
          <a:off x="4932040" y="2422340"/>
          <a:ext cx="3776849" cy="3709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40326303"/>
      </p:ext>
    </p:extLst>
  </p:cSld>
  <p:clrMapOvr>
    <a:masterClrMapping/>
  </p:clrMapOvr>
  <p:transition spd="med">
    <p:cover dir="l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2180150-A0EE-41DD-822A-93FD1C98B7EE}" type="slidenum">
              <a:rPr lang="ru-RU" altLang="ru-RU" sz="1600" smtClean="0"/>
              <a:pPr/>
              <a:t>11</a:t>
            </a:fld>
            <a:endParaRPr lang="ru-RU" altLang="ru-RU" sz="1600" dirty="0"/>
          </a:p>
        </p:txBody>
      </p:sp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59" y="910766"/>
            <a:ext cx="7772400" cy="115008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10" name="Объект 6">
            <a:extLst>
              <a:ext uri="{FF2B5EF4-FFF2-40B4-BE49-F238E27FC236}">
                <a16:creationId xmlns:a16="http://schemas.microsoft.com/office/drawing/2014/main" id="{CBB9A05F-BFA4-4778-BD69-BB7CF2BD15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9219008"/>
              </p:ext>
            </p:extLst>
          </p:nvPr>
        </p:nvGraphicFramePr>
        <p:xfrm>
          <a:off x="51608" y="2328725"/>
          <a:ext cx="4880432" cy="3805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2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4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1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7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8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TextBox 18"/>
          <p:cNvSpPr txBox="1"/>
          <p:nvPr/>
        </p:nvSpPr>
        <p:spPr>
          <a:xfrm>
            <a:off x="863325" y="1598034"/>
            <a:ext cx="7975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2024 году оценке готовности к отопительному периоду на территории Ивановской области подлежало 50 муниципальных образования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638098189"/>
              </p:ext>
            </p:extLst>
          </p:nvPr>
        </p:nvGraphicFramePr>
        <p:xfrm>
          <a:off x="4932040" y="2422340"/>
          <a:ext cx="3776849" cy="3709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45555658"/>
      </p:ext>
    </p:extLst>
  </p:cSld>
  <p:clrMapOvr>
    <a:masterClrMapping/>
  </p:clrMapOvr>
  <p:transition spd="med">
    <p:cover dir="l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026096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B9917E5-B2E8-4E25-9216-F0F049839C8B}" type="slidenum">
              <a:rPr lang="ru-RU" altLang="ru-RU" sz="1600" smtClean="0"/>
              <a:pPr/>
              <a:t>12</a:t>
            </a:fld>
            <a:endParaRPr lang="ru-RU" altLang="ru-RU" sz="1600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314584"/>
              </p:ext>
            </p:extLst>
          </p:nvPr>
        </p:nvGraphicFramePr>
        <p:xfrm>
          <a:off x="107504" y="1738312"/>
          <a:ext cx="8928992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0527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Принято решений о согласовании границ охранных зон</a:t>
                      </a:r>
                    </a:p>
                    <a:p>
                      <a:pPr algn="ctr"/>
                      <a:r>
                        <a:rPr lang="ru-RU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объектов электросетевого хозяйства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130996699"/>
              </p:ext>
            </p:extLst>
          </p:nvPr>
        </p:nvGraphicFramePr>
        <p:xfrm>
          <a:off x="683568" y="3171895"/>
          <a:ext cx="7776864" cy="3098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5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6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1619672" y="2828431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Владимирская область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92080" y="2840565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Ивановская область</a:t>
            </a:r>
          </a:p>
        </p:txBody>
      </p:sp>
    </p:spTree>
    <p:extLst>
      <p:ext uri="{BB962C8B-B14F-4D97-AF65-F5344CB8AC3E}">
        <p14:creationId xmlns:p14="http://schemas.microsoft.com/office/powerpoint/2010/main" val="3750896392"/>
      </p:ext>
    </p:extLst>
  </p:cSld>
  <p:clrMapOvr>
    <a:masterClrMapping/>
  </p:clrMapOvr>
  <p:transition spd="med">
    <p:cover dir="l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026096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B9917E5-B2E8-4E25-9216-F0F049839C8B}" type="slidenum">
              <a:rPr lang="ru-RU" altLang="ru-RU" sz="1600" smtClean="0">
                <a:solidFill>
                  <a:srgbClr val="000000"/>
                </a:solidFill>
              </a:rPr>
              <a:pPr/>
              <a:t>13</a:t>
            </a:fld>
            <a:endParaRPr lang="ru-RU" altLang="ru-RU" sz="1600" dirty="0">
              <a:solidFill>
                <a:srgbClr val="000000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536496"/>
              </p:ext>
            </p:extLst>
          </p:nvPr>
        </p:nvGraphicFramePr>
        <p:xfrm>
          <a:off x="107504" y="1738312"/>
          <a:ext cx="892899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0527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Выдача разрешений на допуск в эксплуатацию новых и реконструированных энергоустановок на территории </a:t>
                      </a:r>
                      <a:br>
                        <a:rPr lang="ru-RU" dirty="0">
                          <a:solidFill>
                            <a:schemeClr val="tx1"/>
                          </a:solidFill>
                        </a:rPr>
                      </a:b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Владимирской и Ивановской областей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683454810"/>
              </p:ext>
            </p:extLst>
          </p:nvPr>
        </p:nvGraphicFramePr>
        <p:xfrm>
          <a:off x="852487" y="2564904"/>
          <a:ext cx="7777719" cy="4436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kumimoji="1" lang="ru-RU" altLang="ru-RU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5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6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079CD3CA-4F6C-0E2E-127D-80F8AC21B1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5057205"/>
              </p:ext>
            </p:extLst>
          </p:nvPr>
        </p:nvGraphicFramePr>
        <p:xfrm>
          <a:off x="826729" y="2376372"/>
          <a:ext cx="7704856" cy="4436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43661637"/>
      </p:ext>
    </p:extLst>
  </p:cSld>
  <p:clrMapOvr>
    <a:masterClrMapping/>
  </p:clrMapOvr>
  <p:transition spd="med">
    <p:cover dir="l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4615F8-D15F-4006-82EE-F7781A410C76}" type="slidenum">
              <a:rPr lang="ru-RU" altLang="ru-RU" sz="1600" smtClean="0"/>
              <a:pPr/>
              <a:t>14</a:t>
            </a:fld>
            <a:endParaRPr lang="ru-RU" altLang="ru-RU" sz="16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92059"/>
              </p:ext>
            </p:extLst>
          </p:nvPr>
        </p:nvGraphicFramePr>
        <p:xfrm>
          <a:off x="251520" y="1628800"/>
          <a:ext cx="864096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044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Проверка знаний в области энергетического надзора на территории Владимирской и Ивановской областей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3284802775"/>
              </p:ext>
            </p:extLst>
          </p:nvPr>
        </p:nvGraphicFramePr>
        <p:xfrm>
          <a:off x="624151" y="2434247"/>
          <a:ext cx="4104456" cy="3752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5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E24799A9-D8BF-3B7B-D139-408E06A1AC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0267938"/>
              </p:ext>
            </p:extLst>
          </p:nvPr>
        </p:nvGraphicFramePr>
        <p:xfrm>
          <a:off x="4860033" y="2381617"/>
          <a:ext cx="3672408" cy="3881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247885409"/>
      </p:ext>
    </p:extLst>
  </p:cSld>
  <p:clrMapOvr>
    <a:masterClrMapping/>
  </p:clrMapOvr>
  <p:transition spd="med">
    <p:cover dir="l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4384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60" y="1489697"/>
            <a:ext cx="7772400" cy="64807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</a:pPr>
            <a:r>
              <a:rPr lang="ru-RU" altLang="ru-RU" b="1" dirty="0">
                <a:solidFill>
                  <a:srgbClr val="002060"/>
                </a:solidFill>
              </a:rPr>
              <a:t>ПОДНАДЗОРНЫЕ ОБЪЕКТЫ</a:t>
            </a:r>
          </a:p>
          <a:p>
            <a:pPr algn="ctr" fontAlgn="base">
              <a:spcAft>
                <a:spcPct val="0"/>
              </a:spcAft>
            </a:pPr>
            <a:r>
              <a:rPr lang="ru-RU" altLang="ru-RU" b="1" dirty="0">
                <a:solidFill>
                  <a:srgbClr val="002060"/>
                </a:solidFill>
              </a:rPr>
              <a:t>Владимирской и Ивановской областей в области энергетического надзора</a:t>
            </a:r>
          </a:p>
        </p:txBody>
      </p:sp>
      <p:grpSp>
        <p:nvGrpSpPr>
          <p:cNvPr id="10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1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 altLang="ru-RU" sz="1400" b="1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2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 sz="14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5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 sz="14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Объект 1"/>
          <p:cNvSpPr txBox="1">
            <a:spLocks/>
          </p:cNvSpPr>
          <p:nvPr/>
        </p:nvSpPr>
        <p:spPr bwMode="auto">
          <a:xfrm>
            <a:off x="364462" y="2416541"/>
            <a:ext cx="4207538" cy="4214842"/>
          </a:xfrm>
          <a:prstGeom prst="rect">
            <a:avLst/>
          </a:prstGeom>
          <a:solidFill>
            <a:schemeClr val="lt1">
              <a:alpha val="87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u="sng" dirty="0">
                <a:solidFill>
                  <a:srgbClr val="002060"/>
                </a:solidFill>
                <a:cs typeface="Times New Roman" pitchFamily="18" charset="0"/>
              </a:rPr>
              <a:t>Владимирская область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>
                <a:solidFill>
                  <a:srgbClr val="002060"/>
                </a:solidFill>
                <a:cs typeface="Times New Roman" pitchFamily="18" charset="0"/>
              </a:rPr>
              <a:t>Число поднадзорных организаций  </a:t>
            </a:r>
            <a:r>
              <a:rPr lang="ru-RU" sz="5600" b="1" dirty="0">
                <a:solidFill>
                  <a:srgbClr val="C00000"/>
                </a:solidFill>
                <a:cs typeface="Times New Roman" pitchFamily="18" charset="0"/>
              </a:rPr>
              <a:t>–  4241</a:t>
            </a:r>
            <a:r>
              <a:rPr lang="ru-RU" sz="56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 marL="0" indent="0" algn="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5600" dirty="0">
                <a:solidFill>
                  <a:srgbClr val="002060"/>
                </a:solidFill>
                <a:cs typeface="Times New Roman" pitchFamily="18" charset="0"/>
              </a:rPr>
              <a:t>в </a:t>
            </a:r>
            <a:r>
              <a:rPr lang="ru-RU" sz="5600" dirty="0" err="1">
                <a:solidFill>
                  <a:srgbClr val="002060"/>
                </a:solidFill>
                <a:cs typeface="Times New Roman" pitchFamily="18" charset="0"/>
              </a:rPr>
              <a:t>т.ч</a:t>
            </a:r>
            <a:r>
              <a:rPr lang="ru-RU" sz="5600" dirty="0">
                <a:solidFill>
                  <a:srgbClr val="002060"/>
                </a:solidFill>
                <a:cs typeface="Times New Roman" pitchFamily="18" charset="0"/>
              </a:rPr>
              <a:t>. электросетевых организаций </a:t>
            </a:r>
            <a:r>
              <a:rPr lang="ru-RU" sz="5600" b="1" dirty="0">
                <a:solidFill>
                  <a:srgbClr val="C00000"/>
                </a:solidFill>
                <a:cs typeface="Times New Roman" pitchFamily="18" charset="0"/>
              </a:rPr>
              <a:t>– 10</a:t>
            </a:r>
          </a:p>
          <a:p>
            <a:pPr marL="0" indent="0" algn="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dirty="0">
                <a:solidFill>
                  <a:srgbClr val="002060"/>
                </a:solidFill>
                <a:cs typeface="Times New Roman" pitchFamily="18" charset="0"/>
              </a:rPr>
              <a:t> теплоснабжающих организаций </a:t>
            </a:r>
            <a:r>
              <a:rPr lang="ru-RU" sz="5600" b="1" dirty="0">
                <a:solidFill>
                  <a:srgbClr val="C00000"/>
                </a:solidFill>
                <a:cs typeface="Times New Roman" pitchFamily="18" charset="0"/>
              </a:rPr>
              <a:t>– 64</a:t>
            </a:r>
          </a:p>
          <a:p>
            <a:pPr marL="0" indent="0" algn="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dirty="0">
                <a:solidFill>
                  <a:srgbClr val="002060"/>
                </a:solidFill>
                <a:cs typeface="Times New Roman" pitchFamily="18" charset="0"/>
              </a:rPr>
              <a:t>Субъектов электроэнергетики, работающих </a:t>
            </a:r>
            <a:br>
              <a:rPr lang="ru-RU" sz="5600" dirty="0">
                <a:solidFill>
                  <a:srgbClr val="002060"/>
                </a:solidFill>
                <a:cs typeface="Times New Roman" pitchFamily="18" charset="0"/>
              </a:rPr>
            </a:br>
            <a:r>
              <a:rPr lang="ru-RU" sz="5600" dirty="0">
                <a:solidFill>
                  <a:srgbClr val="002060"/>
                </a:solidFill>
                <a:cs typeface="Times New Roman" pitchFamily="18" charset="0"/>
              </a:rPr>
              <a:t>в режиме комбинированной выработки </a:t>
            </a:r>
            <a:r>
              <a:rPr lang="ru-RU" sz="5600" b="1" dirty="0">
                <a:solidFill>
                  <a:srgbClr val="C00000"/>
                </a:solidFill>
                <a:cs typeface="Times New Roman" pitchFamily="18" charset="0"/>
              </a:rPr>
              <a:t>– 1</a:t>
            </a:r>
          </a:p>
          <a:p>
            <a:pPr marL="0" indent="0" algn="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dirty="0">
                <a:solidFill>
                  <a:srgbClr val="002060"/>
                </a:solidFill>
                <a:cs typeface="Times New Roman" pitchFamily="18" charset="0"/>
              </a:rPr>
              <a:t>Потребителей электрической энергии </a:t>
            </a:r>
            <a:r>
              <a:rPr lang="ru-RU" sz="5600" b="1" dirty="0">
                <a:solidFill>
                  <a:srgbClr val="FF0000"/>
                </a:solidFill>
                <a:cs typeface="Times New Roman" pitchFamily="18" charset="0"/>
              </a:rPr>
              <a:t>–</a:t>
            </a:r>
            <a:r>
              <a:rPr lang="ru-RU" sz="5600" dirty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ru-RU" sz="5600" b="1" dirty="0">
                <a:solidFill>
                  <a:srgbClr val="C00000"/>
                </a:solidFill>
                <a:cs typeface="Times New Roman" pitchFamily="18" charset="0"/>
              </a:rPr>
              <a:t>4231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endParaRPr lang="ru-RU" sz="5600" dirty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>
                <a:solidFill>
                  <a:srgbClr val="333399"/>
                </a:solidFill>
                <a:cs typeface="Times New Roman" pitchFamily="18" charset="0"/>
              </a:rPr>
              <a:t>Из них: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>
                <a:solidFill>
                  <a:srgbClr val="333399"/>
                </a:solidFill>
                <a:cs typeface="Times New Roman" pitchFamily="18" charset="0"/>
              </a:rPr>
              <a:t>В категории высокого риска –15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>
                <a:solidFill>
                  <a:srgbClr val="333399"/>
                </a:solidFill>
                <a:cs typeface="Times New Roman" pitchFamily="18" charset="0"/>
              </a:rPr>
              <a:t>В категории значительного риска – 125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>
                <a:solidFill>
                  <a:srgbClr val="333399"/>
                </a:solidFill>
                <a:cs typeface="Times New Roman" pitchFamily="18" charset="0"/>
              </a:rPr>
              <a:t>В категории среднего риска – 83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>
                <a:solidFill>
                  <a:srgbClr val="333399"/>
                </a:solidFill>
                <a:cs typeface="Times New Roman" pitchFamily="18" charset="0"/>
              </a:rPr>
              <a:t>В категории умеренного риска – 1787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>
                <a:solidFill>
                  <a:srgbClr val="333399"/>
                </a:solidFill>
                <a:cs typeface="Times New Roman" pitchFamily="18" charset="0"/>
              </a:rPr>
              <a:t>В категории низкого риска – 2231</a:t>
            </a:r>
          </a:p>
        </p:txBody>
      </p:sp>
      <p:sp>
        <p:nvSpPr>
          <p:cNvPr id="14" name="Объект 1"/>
          <p:cNvSpPr txBox="1">
            <a:spLocks/>
          </p:cNvSpPr>
          <p:nvPr/>
        </p:nvSpPr>
        <p:spPr bwMode="auto">
          <a:xfrm>
            <a:off x="4807131" y="2403566"/>
            <a:ext cx="4032070" cy="4214524"/>
          </a:xfrm>
          <a:prstGeom prst="rect">
            <a:avLst/>
          </a:prstGeom>
          <a:solidFill>
            <a:schemeClr val="lt1">
              <a:alpha val="87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u="sng" dirty="0">
                <a:solidFill>
                  <a:srgbClr val="002060"/>
                </a:solidFill>
                <a:cs typeface="Times New Roman" pitchFamily="18" charset="0"/>
              </a:rPr>
              <a:t>Ивановская область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>
                <a:solidFill>
                  <a:srgbClr val="002060"/>
                </a:solidFill>
                <a:cs typeface="Times New Roman" pitchFamily="18" charset="0"/>
              </a:rPr>
              <a:t>Число поднадзорных организаций  </a:t>
            </a:r>
            <a:r>
              <a:rPr lang="ru-RU" sz="5600" b="1" dirty="0">
                <a:solidFill>
                  <a:srgbClr val="C00000"/>
                </a:solidFill>
                <a:cs typeface="Times New Roman" pitchFamily="18" charset="0"/>
              </a:rPr>
              <a:t>–  2210</a:t>
            </a:r>
            <a:endParaRPr lang="ru-RU" sz="5600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0" indent="0" algn="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5600" dirty="0">
                <a:solidFill>
                  <a:srgbClr val="002060"/>
                </a:solidFill>
                <a:cs typeface="Times New Roman" pitchFamily="18" charset="0"/>
              </a:rPr>
              <a:t>в </a:t>
            </a:r>
            <a:r>
              <a:rPr lang="ru-RU" sz="5600" dirty="0" err="1">
                <a:solidFill>
                  <a:srgbClr val="002060"/>
                </a:solidFill>
                <a:cs typeface="Times New Roman" pitchFamily="18" charset="0"/>
              </a:rPr>
              <a:t>т.ч</a:t>
            </a:r>
            <a:r>
              <a:rPr lang="ru-RU" sz="5600" dirty="0">
                <a:solidFill>
                  <a:srgbClr val="002060"/>
                </a:solidFill>
                <a:cs typeface="Times New Roman" pitchFamily="18" charset="0"/>
              </a:rPr>
              <a:t>. электросетевых организаций </a:t>
            </a:r>
            <a:r>
              <a:rPr lang="ru-RU" sz="5600" b="1" dirty="0">
                <a:solidFill>
                  <a:srgbClr val="C00000"/>
                </a:solidFill>
                <a:cs typeface="Times New Roman" pitchFamily="18" charset="0"/>
              </a:rPr>
              <a:t>– 9</a:t>
            </a:r>
          </a:p>
          <a:p>
            <a:pPr marL="0" indent="0" algn="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dirty="0">
                <a:solidFill>
                  <a:srgbClr val="002060"/>
                </a:solidFill>
                <a:cs typeface="Times New Roman" pitchFamily="18" charset="0"/>
              </a:rPr>
              <a:t> теплоснабжающих организаций </a:t>
            </a:r>
            <a:r>
              <a:rPr lang="ru-RU" sz="5600" b="1" dirty="0">
                <a:solidFill>
                  <a:srgbClr val="C00000"/>
                </a:solidFill>
                <a:cs typeface="Times New Roman" pitchFamily="18" charset="0"/>
              </a:rPr>
              <a:t>– 125</a:t>
            </a:r>
          </a:p>
          <a:p>
            <a:pPr marL="0" indent="0" algn="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dirty="0">
                <a:solidFill>
                  <a:srgbClr val="002060"/>
                </a:solidFill>
                <a:cs typeface="Times New Roman" pitchFamily="18" charset="0"/>
              </a:rPr>
              <a:t>Субъектов электроэнергетики, работающих </a:t>
            </a:r>
            <a:br>
              <a:rPr lang="ru-RU" sz="5600" dirty="0">
                <a:solidFill>
                  <a:srgbClr val="002060"/>
                </a:solidFill>
                <a:cs typeface="Times New Roman" pitchFamily="18" charset="0"/>
              </a:rPr>
            </a:br>
            <a:r>
              <a:rPr lang="ru-RU" sz="5600" dirty="0">
                <a:solidFill>
                  <a:srgbClr val="002060"/>
                </a:solidFill>
                <a:cs typeface="Times New Roman" pitchFamily="18" charset="0"/>
              </a:rPr>
              <a:t>в режиме комбинированной выработки </a:t>
            </a:r>
            <a:r>
              <a:rPr lang="ru-RU" sz="5600" b="1" dirty="0">
                <a:solidFill>
                  <a:srgbClr val="C00000"/>
                </a:solidFill>
                <a:cs typeface="Times New Roman" pitchFamily="18" charset="0"/>
              </a:rPr>
              <a:t>– 3</a:t>
            </a:r>
          </a:p>
          <a:p>
            <a:pPr marL="0" indent="0" algn="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dirty="0">
                <a:solidFill>
                  <a:srgbClr val="002060"/>
                </a:solidFill>
                <a:cs typeface="Times New Roman" pitchFamily="18" charset="0"/>
              </a:rPr>
              <a:t>Потребителей электрической энергии </a:t>
            </a:r>
            <a:r>
              <a:rPr lang="ru-RU" sz="5600" b="1" dirty="0">
                <a:solidFill>
                  <a:srgbClr val="FF0000"/>
                </a:solidFill>
                <a:cs typeface="Times New Roman" pitchFamily="18" charset="0"/>
              </a:rPr>
              <a:t>–</a:t>
            </a:r>
            <a:r>
              <a:rPr lang="ru-RU" sz="5600" dirty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ru-RU" sz="5600" b="1" dirty="0">
                <a:solidFill>
                  <a:srgbClr val="C00000"/>
                </a:solidFill>
                <a:cs typeface="Times New Roman" pitchFamily="18" charset="0"/>
              </a:rPr>
              <a:t>2073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endParaRPr lang="ru-RU" sz="5600" dirty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>
                <a:solidFill>
                  <a:srgbClr val="333399"/>
                </a:solidFill>
                <a:cs typeface="Times New Roman" pitchFamily="18" charset="0"/>
              </a:rPr>
              <a:t>Из них: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>
                <a:solidFill>
                  <a:srgbClr val="333399"/>
                </a:solidFill>
                <a:cs typeface="Times New Roman" pitchFamily="18" charset="0"/>
              </a:rPr>
              <a:t>В категории высокого риска –8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>
                <a:solidFill>
                  <a:srgbClr val="333399"/>
                </a:solidFill>
                <a:cs typeface="Times New Roman" pitchFamily="18" charset="0"/>
              </a:rPr>
              <a:t>В категории значительного риска – 93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>
                <a:solidFill>
                  <a:srgbClr val="333399"/>
                </a:solidFill>
                <a:cs typeface="Times New Roman" pitchFamily="18" charset="0"/>
              </a:rPr>
              <a:t>В категории среднего риска – 86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>
                <a:solidFill>
                  <a:srgbClr val="333399"/>
                </a:solidFill>
                <a:cs typeface="Times New Roman" pitchFamily="18" charset="0"/>
              </a:rPr>
              <a:t>В категории умеренного риска – 1084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>
                <a:solidFill>
                  <a:srgbClr val="333399"/>
                </a:solidFill>
                <a:cs typeface="Times New Roman" pitchFamily="18" charset="0"/>
              </a:rPr>
              <a:t>В категории низкого риска – 939</a:t>
            </a:r>
          </a:p>
        </p:txBody>
      </p:sp>
    </p:spTree>
    <p:extLst>
      <p:ext uri="{BB962C8B-B14F-4D97-AF65-F5344CB8AC3E}">
        <p14:creationId xmlns:p14="http://schemas.microsoft.com/office/powerpoint/2010/main" val="2642350255"/>
      </p:ext>
    </p:extLst>
  </p:cSld>
  <p:clrMapOvr>
    <a:masterClrMapping/>
  </p:clrMapOvr>
  <p:transition spd="med">
    <p:cover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1378C6-7243-43C5-A3D1-9DDCD211E3E9}" type="slidenum">
              <a:rPr lang="ru-RU" altLang="ru-RU" sz="1600" smtClean="0"/>
              <a:pPr/>
              <a:t>3</a:t>
            </a:fld>
            <a:endParaRPr lang="ru-RU" altLang="ru-RU" sz="16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051923"/>
              </p:ext>
            </p:extLst>
          </p:nvPr>
        </p:nvGraphicFramePr>
        <p:xfrm>
          <a:off x="237489" y="1516062"/>
          <a:ext cx="873079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0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452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контрольных</a:t>
                      </a:r>
                      <a:r>
                        <a:rPr lang="ru-RU" sz="18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надзорных) мероприятий в отделе</a:t>
                      </a:r>
                    </a:p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государственного энергетического надзора Центрального управления </a:t>
                      </a:r>
                      <a:b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8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территориях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Владимирской и Ивановской областей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548505816"/>
              </p:ext>
            </p:extLst>
          </p:nvPr>
        </p:nvGraphicFramePr>
        <p:xfrm>
          <a:off x="498572" y="2636912"/>
          <a:ext cx="3785395" cy="3744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1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2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14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5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3282741889"/>
              </p:ext>
            </p:extLst>
          </p:nvPr>
        </p:nvGraphicFramePr>
        <p:xfrm>
          <a:off x="4850875" y="2780928"/>
          <a:ext cx="3785395" cy="3744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28878243"/>
      </p:ext>
    </p:extLst>
  </p:cSld>
  <p:clrMapOvr>
    <a:masterClrMapping/>
  </p:clrMapOvr>
  <p:transition spd="med">
    <p:cover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4615F8-D15F-4006-82EE-F7781A410C76}" type="slidenum">
              <a:rPr lang="ru-RU" altLang="ru-RU" sz="1600" smtClean="0"/>
              <a:pPr/>
              <a:t>4</a:t>
            </a:fld>
            <a:endParaRPr lang="ru-RU" altLang="ru-RU" sz="16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980182"/>
              </p:ext>
            </p:extLst>
          </p:nvPr>
        </p:nvGraphicFramePr>
        <p:xfrm>
          <a:off x="251520" y="1628800"/>
          <a:ext cx="864096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63488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lang="ru-RU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административных наказаний, наложенных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итогам проведённых проверок</a:t>
                      </a:r>
                      <a:r>
                        <a:rPr lang="ru-RU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государственным энергетическим надзором Центрального управления Ростехнадзора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8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территориях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Владимирской и Ивановской областей 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3429245067"/>
              </p:ext>
            </p:extLst>
          </p:nvPr>
        </p:nvGraphicFramePr>
        <p:xfrm>
          <a:off x="626819" y="2564904"/>
          <a:ext cx="4161206" cy="396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5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626819" y="2640437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Владимирская область</a:t>
            </a:r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2824518148"/>
              </p:ext>
            </p:extLst>
          </p:nvPr>
        </p:nvGraphicFramePr>
        <p:xfrm>
          <a:off x="5163324" y="4437113"/>
          <a:ext cx="3801164" cy="2088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163324" y="2613881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Ивановская область</a:t>
            </a:r>
          </a:p>
        </p:txBody>
      </p:sp>
    </p:spTree>
    <p:extLst>
      <p:ext uri="{BB962C8B-B14F-4D97-AF65-F5344CB8AC3E}">
        <p14:creationId xmlns:p14="http://schemas.microsoft.com/office/powerpoint/2010/main" val="1623060197"/>
      </p:ext>
    </p:extLst>
  </p:cSld>
  <p:clrMapOvr>
    <a:masterClrMapping/>
  </p:clrMapOvr>
  <p:transition spd="med">
    <p:cover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4615F8-D15F-4006-82EE-F7781A410C76}" type="slidenum">
              <a:rPr lang="ru-RU" altLang="ru-RU" sz="1600" smtClean="0">
                <a:solidFill>
                  <a:srgbClr val="000000"/>
                </a:solidFill>
              </a:rPr>
              <a:pPr/>
              <a:t>5</a:t>
            </a:fld>
            <a:endParaRPr lang="ru-RU" altLang="ru-RU" sz="1600" dirty="0">
              <a:solidFill>
                <a:srgbClr val="000000"/>
              </a:solidFill>
            </a:endParaRPr>
          </a:p>
        </p:txBody>
      </p:sp>
      <p:graphicFrame>
        <p:nvGraphicFramePr>
          <p:cNvPr id="17" name="Диаграмма 16"/>
          <p:cNvGraphicFramePr/>
          <p:nvPr/>
        </p:nvGraphicFramePr>
        <p:xfrm>
          <a:off x="683568" y="2631637"/>
          <a:ext cx="7848872" cy="3524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kumimoji="1" lang="ru-RU" altLang="ru-RU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5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4"/>
          <p:cNvSpPr txBox="1"/>
          <p:nvPr/>
        </p:nvSpPr>
        <p:spPr>
          <a:xfrm>
            <a:off x="683568" y="1963739"/>
            <a:ext cx="79928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замечания, выявленные в ходе контрольно-надзорных мероприятий </a:t>
            </a:r>
            <a:b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федерального государственного энергетического надзора в сфере теплоснабжения:</a:t>
            </a:r>
          </a:p>
          <a:p>
            <a:pPr algn="ctr"/>
            <a:endParaRPr lang="ru-RU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обеспечено ведение технической документации;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частичное разрушение изоляции трубопроводов;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установленные сроки не проводятся режимно-наладочные испытания котлов </a:t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котельных;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установленные сроки не проводятся испытания тепловых сетей;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проводится техническое диагностирование оборудования, отработавшего свой нормативный срок;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обеспечено содержание сооружений и здания котельной в исправном состоянии.</a:t>
            </a:r>
          </a:p>
        </p:txBody>
      </p:sp>
    </p:spTree>
    <p:extLst>
      <p:ext uri="{BB962C8B-B14F-4D97-AF65-F5344CB8AC3E}">
        <p14:creationId xmlns:p14="http://schemas.microsoft.com/office/powerpoint/2010/main" val="2137803023"/>
      </p:ext>
    </p:extLst>
  </p:cSld>
  <p:clrMapOvr>
    <a:masterClrMapping/>
  </p:clrMapOvr>
  <p:transition spd="med">
    <p:cover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4615F8-D15F-4006-82EE-F7781A410C76}" type="slidenum">
              <a:rPr lang="ru-RU" altLang="ru-RU" sz="1600" smtClean="0">
                <a:solidFill>
                  <a:srgbClr val="000000"/>
                </a:solidFill>
              </a:rPr>
              <a:pPr/>
              <a:t>6</a:t>
            </a:fld>
            <a:endParaRPr lang="ru-RU" altLang="ru-RU" sz="1600" dirty="0">
              <a:solidFill>
                <a:srgbClr val="000000"/>
              </a:solidFill>
            </a:endParaRPr>
          </a:p>
        </p:txBody>
      </p:sp>
      <p:graphicFrame>
        <p:nvGraphicFramePr>
          <p:cNvPr id="17" name="Диаграмма 16"/>
          <p:cNvGraphicFramePr/>
          <p:nvPr/>
        </p:nvGraphicFramePr>
        <p:xfrm>
          <a:off x="683568" y="2631637"/>
          <a:ext cx="7848872" cy="3524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kumimoji="1" lang="ru-RU" altLang="ru-RU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5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4"/>
          <p:cNvSpPr txBox="1"/>
          <p:nvPr/>
        </p:nvSpPr>
        <p:spPr>
          <a:xfrm>
            <a:off x="611560" y="2160589"/>
            <a:ext cx="80648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замечания, выявленные в ходе контрольно-надзорных мероприятий </a:t>
            </a:r>
            <a:b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федерального государственного энергетического надзора в сфере электроэнергетики:</a:t>
            </a:r>
          </a:p>
          <a:p>
            <a:pPr algn="just"/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организации (его заместитель) не прошел аттестацию по вопросам безопасности в сфере электроэнергетики;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проводится техническое обслуживание электрооборудования;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обеспечено проведение профилактических испытаний электрооборудования;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проводится техническое освидетельствование основного оборудования;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качественное и несвоевременное выполнение капитальных ремонтов электрооборудования и воздушных линий электропередачи.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819636"/>
      </p:ext>
    </p:extLst>
  </p:cSld>
  <p:clrMapOvr>
    <a:masterClrMapping/>
  </p:clrMapOvr>
  <p:transition spd="med">
    <p:cover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4615F8-D15F-4006-82EE-F7781A410C76}" type="slidenum">
              <a:rPr lang="ru-RU" altLang="ru-RU" sz="1600" smtClean="0">
                <a:solidFill>
                  <a:srgbClr val="000000"/>
                </a:solidFill>
              </a:rPr>
              <a:pPr/>
              <a:t>7</a:t>
            </a:fld>
            <a:endParaRPr lang="ru-RU" altLang="ru-RU" sz="1600" dirty="0">
              <a:solidFill>
                <a:srgbClr val="00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849" y="1988840"/>
          <a:ext cx="8630901" cy="4237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0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37336"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>
                          <a:solidFill>
                            <a:schemeClr val="tx1"/>
                          </a:solidFill>
                        </a:rPr>
                        <a:t>Положением о федеральном государственном энергетическом надзоре, утвержденным постановлением Правительства Российской Федерации </a:t>
                      </a:r>
                      <a:br>
                        <a:rPr lang="ru-RU" sz="1600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600" baseline="0" dirty="0">
                          <a:solidFill>
                            <a:schemeClr val="tx1"/>
                          </a:solidFill>
                        </a:rPr>
                        <a:t>от 30 июня 2021 г. № 1085, утверждены следующие </a:t>
                      </a:r>
                    </a:p>
                    <a:p>
                      <a:pPr algn="ctr"/>
                      <a:r>
                        <a:rPr lang="ru-RU" sz="1600" baseline="0" dirty="0">
                          <a:solidFill>
                            <a:schemeClr val="tx1"/>
                          </a:solidFill>
                        </a:rPr>
                        <a:t>профилактические мероприятия:</a:t>
                      </a:r>
                    </a:p>
                    <a:p>
                      <a:pPr algn="ctr"/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kumimoji="1" lang="ru-RU" altLang="ru-RU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5" name="Picture 41" descr="fsetan_emblema200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Прямоугольник 1"/>
          <p:cNvSpPr/>
          <p:nvPr/>
        </p:nvSpPr>
        <p:spPr bwMode="auto">
          <a:xfrm>
            <a:off x="718717" y="3645024"/>
            <a:ext cx="7920879" cy="1497708"/>
          </a:xfrm>
          <a:prstGeom prst="rect">
            <a:avLst/>
          </a:prstGeom>
          <a:solidFill>
            <a:srgbClr val="B3EEB0"/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0000"/>
                </a:solidFill>
              </a:rPr>
              <a:t> информирование;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0000"/>
              </a:solidFill>
            </a:endParaRPr>
          </a:p>
          <a:p>
            <a:pPr marL="28575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0000"/>
                </a:solidFill>
              </a:rPr>
              <a:t> обобщение правоприменительной практики;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0000"/>
              </a:solidFill>
            </a:endParaRPr>
          </a:p>
          <a:p>
            <a:pPr marL="28575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0000"/>
                </a:solidFill>
              </a:rPr>
              <a:t> объявление предостережений.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512726"/>
      </p:ext>
    </p:extLst>
  </p:cSld>
  <p:clrMapOvr>
    <a:masterClrMapping/>
  </p:clrMapOvr>
  <p:transition spd="med">
    <p:cover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4615F8-D15F-4006-82EE-F7781A410C76}" type="slidenum">
              <a:rPr lang="ru-RU" altLang="ru-RU" sz="1600" smtClean="0">
                <a:solidFill>
                  <a:srgbClr val="000000"/>
                </a:solidFill>
              </a:rPr>
              <a:pPr/>
              <a:t>8</a:t>
            </a:fld>
            <a:endParaRPr lang="ru-RU" altLang="ru-RU" sz="1600" dirty="0">
              <a:solidFill>
                <a:srgbClr val="00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42152"/>
              </p:ext>
            </p:extLst>
          </p:nvPr>
        </p:nvGraphicFramePr>
        <p:xfrm>
          <a:off x="251520" y="1628800"/>
          <a:ext cx="8640960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4619">
                <a:tc>
                  <a:txBody>
                    <a:bodyPr/>
                    <a:lstStyle/>
                    <a:p>
                      <a:pPr algn="ctr"/>
                      <a:r>
                        <a:rPr lang="ru-RU" u="sng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Профилактические мероприятия в отношении организаций на территории </a:t>
                      </a:r>
                    </a:p>
                    <a:p>
                      <a:pPr algn="ctr"/>
                      <a:r>
                        <a:rPr lang="ru-RU" sz="1800" b="1" u="sng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Владимирской и Ивановской областей</a:t>
                      </a:r>
                    </a:p>
                    <a:p>
                      <a:pPr algn="ctr"/>
                      <a:endParaRPr lang="ru-RU" sz="8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3935691235"/>
              </p:ext>
            </p:extLst>
          </p:nvPr>
        </p:nvGraphicFramePr>
        <p:xfrm>
          <a:off x="518121" y="2852937"/>
          <a:ext cx="8014319" cy="3878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kumimoji="1" lang="ru-RU" altLang="ru-RU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5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CE2220B-F847-685B-123B-B9760B3973AB}"/>
              </a:ext>
            </a:extLst>
          </p:cNvPr>
          <p:cNvSpPr txBox="1"/>
          <p:nvPr/>
        </p:nvSpPr>
        <p:spPr>
          <a:xfrm>
            <a:off x="1547664" y="2492896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Владимирская область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6396FB-288A-A303-0789-3C61A58D79A6}"/>
              </a:ext>
            </a:extLst>
          </p:cNvPr>
          <p:cNvSpPr txBox="1"/>
          <p:nvPr/>
        </p:nvSpPr>
        <p:spPr>
          <a:xfrm>
            <a:off x="4932040" y="2504693"/>
            <a:ext cx="34563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Ивановская область</a:t>
            </a:r>
          </a:p>
        </p:txBody>
      </p:sp>
    </p:spTree>
    <p:extLst>
      <p:ext uri="{BB962C8B-B14F-4D97-AF65-F5344CB8AC3E}">
        <p14:creationId xmlns:p14="http://schemas.microsoft.com/office/powerpoint/2010/main" val="546604055"/>
      </p:ext>
    </p:extLst>
  </p:cSld>
  <p:clrMapOvr>
    <a:masterClrMapping/>
  </p:clrMapOvr>
  <p:transition spd="med">
    <p:cover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4615F8-D15F-4006-82EE-F7781A410C76}" type="slidenum">
              <a:rPr lang="ru-RU" altLang="ru-RU" sz="1600" smtClean="0">
                <a:solidFill>
                  <a:srgbClr val="000000"/>
                </a:solidFill>
              </a:rPr>
              <a:pPr/>
              <a:t>9</a:t>
            </a:fld>
            <a:endParaRPr lang="ru-RU" altLang="ru-RU" sz="1600" dirty="0">
              <a:solidFill>
                <a:srgbClr val="00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824540"/>
              </p:ext>
            </p:extLst>
          </p:nvPr>
        </p:nvGraphicFramePr>
        <p:xfrm>
          <a:off x="251520" y="1628800"/>
          <a:ext cx="8640960" cy="524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4619">
                <a:tc>
                  <a:txBody>
                    <a:bodyPr/>
                    <a:lstStyle/>
                    <a:p>
                      <a:pPr algn="ctr"/>
                      <a:endParaRPr lang="ru-RU" sz="8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958500960"/>
              </p:ext>
            </p:extLst>
          </p:nvPr>
        </p:nvGraphicFramePr>
        <p:xfrm>
          <a:off x="518121" y="1846263"/>
          <a:ext cx="7992888" cy="4535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kumimoji="1" lang="ru-RU" altLang="ru-RU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5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52907808"/>
      </p:ext>
    </p:extLst>
  </p:cSld>
  <p:clrMapOvr>
    <a:masterClrMapping/>
  </p:clrMapOvr>
  <p:transition spd="med">
    <p:cover dir="lu"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Оформление по умолчанию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Оформление по умолчанию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Оформление по умолчанию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Оформление по умолчанию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Оформление по умолчанию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Оформление по умолчанию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2054</TotalTime>
  <Words>874</Words>
  <Application>Microsoft Office PowerPoint</Application>
  <PresentationFormat>Экран (4:3)</PresentationFormat>
  <Paragraphs>232</Paragraphs>
  <Slides>15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Оформление по умолчанию</vt:lpstr>
      <vt:lpstr>2_Оформление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Колесников Иван Николаевич</dc:creator>
  <cp:lastModifiedBy>Пользователь</cp:lastModifiedBy>
  <cp:revision>166</cp:revision>
  <cp:lastPrinted>2023-11-22T05:52:06Z</cp:lastPrinted>
  <dcterms:created xsi:type="dcterms:W3CDTF">2022-05-05T08:18:57Z</dcterms:created>
  <dcterms:modified xsi:type="dcterms:W3CDTF">2024-12-09T19:39:06Z</dcterms:modified>
</cp:coreProperties>
</file>